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7"/>
  </p:notesMasterIdLst>
  <p:sldIdLst>
    <p:sldId id="335" r:id="rId2"/>
    <p:sldId id="376" r:id="rId3"/>
    <p:sldId id="371" r:id="rId4"/>
    <p:sldId id="361" r:id="rId5"/>
    <p:sldId id="354" r:id="rId6"/>
    <p:sldId id="355" r:id="rId7"/>
    <p:sldId id="353" r:id="rId8"/>
    <p:sldId id="364" r:id="rId9"/>
    <p:sldId id="365" r:id="rId10"/>
    <p:sldId id="338" r:id="rId11"/>
    <p:sldId id="366" r:id="rId12"/>
    <p:sldId id="367" r:id="rId13"/>
    <p:sldId id="372" r:id="rId14"/>
    <p:sldId id="373" r:id="rId15"/>
    <p:sldId id="368" r:id="rId16"/>
  </p:sldIdLst>
  <p:sldSz cx="9144000" cy="6858000" type="screen4x3"/>
  <p:notesSz cx="6799263" cy="99298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tion sans titre" id="{75E8C55D-8081-4A31-A5E1-FBDB9C34403B}">
          <p14:sldIdLst>
            <p14:sldId id="335"/>
            <p14:sldId id="376"/>
            <p14:sldId id="371"/>
            <p14:sldId id="361"/>
            <p14:sldId id="354"/>
            <p14:sldId id="355"/>
            <p14:sldId id="353"/>
          </p14:sldIdLst>
        </p14:section>
        <p14:section name="Section sans titre" id="{041F2B7A-2122-4647-8FD0-1CA68E2D63CE}">
          <p14:sldIdLst>
            <p14:sldId id="364"/>
            <p14:sldId id="365"/>
            <p14:sldId id="338"/>
            <p14:sldId id="366"/>
            <p14:sldId id="367"/>
            <p14:sldId id="372"/>
            <p14:sldId id="373"/>
            <p14:sldId id="368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007E"/>
    <a:srgbClr val="346E42"/>
    <a:srgbClr val="408851"/>
    <a:srgbClr val="60B474"/>
    <a:srgbClr val="B00060"/>
    <a:srgbClr val="88A945"/>
    <a:srgbClr val="B10061"/>
    <a:srgbClr val="879411"/>
    <a:srgbClr val="5A97C1"/>
    <a:srgbClr val="84508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Style moyen 2 - Accentuation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A488322-F2BA-4B5B-9748-0D474271808F}" styleName="Style moyen 3 - Accentuation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4C1A8A3-306A-4EB7-A6B1-4F7E0EB9C5D6}" styleName="Style moyen 3 - Accentuation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8EC20E35-A176-4012-BC5E-935CFFF8708E}" styleName="Style moyen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85BE263C-DBD7-4A20-BB59-AAB30ACAA65A}" styleName="Style moyen 3 - Accentuation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2833802-FEF1-4C79-8D5D-14CF1EAF98D9}" styleName="Style léger 2 - Accentuation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284E427A-3D55-4303-BF80-6455036E1DE7}" styleName="Style à thème 1 - Accentuation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C2FFA5D-87B4-456A-9821-1D502468CF0F}" styleName="Style à thème 1 - Accentuation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0E3FDE45-AF77-4B5C-9715-49D594BDF05E}" styleName="Style léger 1 - Accentuation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DA37D80-6434-44D0-A028-1B22A696006F}" styleName="Style léger 3 - Accentuation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F5AB1C69-6EDB-4FF4-983F-18BD219EF322}" styleName="Style moyen 2 - Accentuation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6698" autoAdjust="0"/>
    <p:restoredTop sz="94595" autoAdjust="0"/>
  </p:normalViewPr>
  <p:slideViewPr>
    <p:cSldViewPr>
      <p:cViewPr varScale="1">
        <p:scale>
          <a:sx n="78" d="100"/>
          <a:sy n="78" d="100"/>
        </p:scale>
        <p:origin x="1085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7219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347" cy="4964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1342" y="0"/>
            <a:ext cx="2946347" cy="4964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63E64D-B9DD-4F86-A843-643C67642E00}" type="datetimeFigureOut">
              <a:rPr lang="fr-FR" smtClean="0"/>
              <a:t>25/02/2026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4113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927" y="4716661"/>
            <a:ext cx="5439410" cy="44684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31599"/>
            <a:ext cx="2946347" cy="496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1342" y="9431599"/>
            <a:ext cx="2946347" cy="496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F51039-D033-4F64-83E3-EDA60BF490B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306389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1F51039-D033-4F64-83E3-EDA60BF490B4}" type="slidenum">
              <a:rPr lang="fr-FR" smtClean="0"/>
              <a:t>14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583909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rgbClr val="E6007E"/>
                </a:solidFill>
              </a:defRPr>
            </a:lvl1pPr>
          </a:lstStyle>
          <a:p>
            <a:r>
              <a:rPr lang="fr-FR" dirty="0"/>
              <a:t>Cliquez pour modifier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 b="1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dirty="0"/>
              <a:t>Cliquez pour modifier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20/06/2018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6D085-4A73-43FD-8468-95843195C767}" type="slidenum">
              <a:rPr lang="fr-FR" smtClean="0"/>
              <a:pPr/>
              <a:t>‹N°›</a:t>
            </a:fld>
            <a:endParaRPr lang="fr-FR"/>
          </a:p>
        </p:txBody>
      </p:sp>
      <p:pic>
        <p:nvPicPr>
          <p:cNvPr id="7" name="Image 6" descr="LogoUPPAcouleurRVB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539552" y="464462"/>
            <a:ext cx="2590805" cy="1164338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20/06/2018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6D085-4A73-43FD-8468-95843195C76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solidFill>
            <a:srgbClr val="E6007E"/>
          </a:solidFill>
        </p:spPr>
        <p:txBody>
          <a:bodyPr anchor="t"/>
          <a:lstStyle>
            <a:lvl1pPr algn="l">
              <a:defRPr sz="4000" b="1" cap="all"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 b="1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20/06/2018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6D085-4A73-43FD-8468-95843195C76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20/06/2018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6D085-4A73-43FD-8468-95843195C76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E6007E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E6007E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20/06/2018</a:t>
            </a:r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6D085-4A73-43FD-8468-95843195C76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20/06/2018</a:t>
            </a: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6D085-4A73-43FD-8468-95843195C76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20/06/2018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6D085-4A73-43FD-8468-95843195C76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solidFill>
                  <a:srgbClr val="E6007E"/>
                </a:solidFill>
              </a:defRPr>
            </a:lvl1pPr>
          </a:lstStyle>
          <a:p>
            <a:r>
              <a:rPr lang="fr-FR" dirty="0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20/06/2018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6D085-4A73-43FD-8468-95843195C76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dirty="0"/>
              <a:t>Cliquez pour modifier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20/06/2018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6D085-4A73-43FD-8468-95843195C76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453336"/>
            <a:ext cx="10184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/>
              <a:t>20/06/2018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1547664" y="6453336"/>
            <a:ext cx="447213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244408" y="6453336"/>
            <a:ext cx="44239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B6D085-4A73-43FD-8468-95843195C767}" type="slidenum">
              <a:rPr lang="fr-FR" smtClean="0"/>
              <a:pPr/>
              <a:t>‹N°›</a:t>
            </a:fld>
            <a:endParaRPr lang="fr-FR" dirty="0"/>
          </a:p>
        </p:txBody>
      </p:sp>
      <p:grpSp>
        <p:nvGrpSpPr>
          <p:cNvPr id="7" name="Groupe 6"/>
          <p:cNvGrpSpPr/>
          <p:nvPr userDrawn="1"/>
        </p:nvGrpSpPr>
        <p:grpSpPr>
          <a:xfrm>
            <a:off x="6300192" y="6490282"/>
            <a:ext cx="1944216" cy="367718"/>
            <a:chOff x="5724128" y="6422186"/>
            <a:chExt cx="2304256" cy="435814"/>
          </a:xfrm>
        </p:grpSpPr>
        <p:sp>
          <p:nvSpPr>
            <p:cNvPr id="8" name="Triangle isocèle 7"/>
            <p:cNvSpPr/>
            <p:nvPr userDrawn="1"/>
          </p:nvSpPr>
          <p:spPr>
            <a:xfrm>
              <a:off x="5724128" y="6422186"/>
              <a:ext cx="724195" cy="435814"/>
            </a:xfrm>
            <a:prstGeom prst="triangle">
              <a:avLst>
                <a:gd name="adj" fmla="val 49600"/>
              </a:avLst>
            </a:prstGeom>
            <a:solidFill>
              <a:srgbClr val="B5BE00"/>
            </a:solidFill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9" name="Triangle isocèle 8"/>
            <p:cNvSpPr/>
            <p:nvPr userDrawn="1"/>
          </p:nvSpPr>
          <p:spPr>
            <a:xfrm>
              <a:off x="7304189" y="6422186"/>
              <a:ext cx="724195" cy="435814"/>
            </a:xfrm>
            <a:prstGeom prst="triangle">
              <a:avLst/>
            </a:prstGeom>
            <a:solidFill>
              <a:srgbClr val="9260A0"/>
            </a:solidFill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0" name="Triangle isocèle 9"/>
            <p:cNvSpPr/>
            <p:nvPr userDrawn="1"/>
          </p:nvSpPr>
          <p:spPr>
            <a:xfrm>
              <a:off x="6514158" y="6422186"/>
              <a:ext cx="724195" cy="435814"/>
            </a:xfrm>
            <a:prstGeom prst="triangle">
              <a:avLst/>
            </a:prstGeom>
            <a:solidFill>
              <a:srgbClr val="67B0E2"/>
            </a:solidFill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Wingdings 3" pitchFamily="18" charset="2"/>
        <a:buChar char="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Calibri" pitchFamily="34" charset="0"/>
        <a:buChar char="&gt;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Calibri" pitchFamily="34" charset="0"/>
        <a:buChar char="-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les-aides.nouvelle-aquitaine.fr/amenagement-du-territoire/fonds-social-formation" TargetMode="External"/><Relationship Id="rId2" Type="http://schemas.openxmlformats.org/officeDocument/2006/relationships/hyperlink" Target="mailto:alternance@univ-pau.fr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hyperlink" Target="https://www.actionlogement.fr/financement-mobilite" TargetMode="External"/><Relationship Id="rId7" Type="http://schemas.openxmlformats.org/officeDocument/2006/relationships/image" Target="../media/image3.png"/><Relationship Id="rId2" Type="http://schemas.openxmlformats.org/officeDocument/2006/relationships/hyperlink" Target="https://www.actionlogement.fr/l-aide-mobili-jeune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alternant.actionlogement.fr/" TargetMode="External"/><Relationship Id="rId5" Type="http://schemas.openxmlformats.org/officeDocument/2006/relationships/hyperlink" Target="https://www.actionlogement.fr/l-avance-loca-pass-jeunes" TargetMode="External"/><Relationship Id="rId4" Type="http://schemas.openxmlformats.org/officeDocument/2006/relationships/hyperlink" Target="https://www.actionlogement.fr/garantie-visale-jeunes" TargetMode="External"/><Relationship Id="rId9" Type="http://schemas.openxmlformats.org/officeDocument/2006/relationships/image" Target="../media/image5.sv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af.fr/allocataires/aides-et-demarches/droits-et-prestations/vie-professionnelle/la-prime-d-activite" TargetMode="External"/><Relationship Id="rId2" Type="http://schemas.openxmlformats.org/officeDocument/2006/relationships/hyperlink" Target="https://www.caf.fr/allocataires/aides-et-demarches/droits-et-prestations/logement/les-aides-personnelles-au-logement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emploipublic.fr/offre-emploi/recherche" TargetMode="External"/><Relationship Id="rId3" Type="http://schemas.openxmlformats.org/officeDocument/2006/relationships/hyperlink" Target="https://www.alternance.emploi.gouv.fr/bourse-a-l-emploi-recherche-prive" TargetMode="External"/><Relationship Id="rId7" Type="http://schemas.openxmlformats.org/officeDocument/2006/relationships/hyperlink" Target="https://emploi.lagazettedescommunes.com/" TargetMode="External"/><Relationship Id="rId2" Type="http://schemas.openxmlformats.org/officeDocument/2006/relationships/hyperlink" Target="https://www.1jeune1solution.gouv.fr/apprentissage?page=1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pass.fonction-publique.gouv.fr/" TargetMode="External"/><Relationship Id="rId5" Type="http://schemas.openxmlformats.org/officeDocument/2006/relationships/hyperlink" Target="https://place-emploi-public.gouv.fr/" TargetMode="External"/><Relationship Id="rId4" Type="http://schemas.openxmlformats.org/officeDocument/2006/relationships/hyperlink" Target="https://labonnealternance.apprentissage.beta.gouv.fr/" TargetMode="External"/><Relationship Id="rId9" Type="http://schemas.openxmlformats.org/officeDocument/2006/relationships/hyperlink" Target="https://www.emploi-territorial.fr/" TargetMode="Externa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hyperlink" Target="https://alumni.univ-pau.fr/" TargetMode="External"/><Relationship Id="rId3" Type="http://schemas.openxmlformats.org/officeDocument/2006/relationships/hyperlink" Target="https://fr.indeed.com/" TargetMode="External"/><Relationship Id="rId7" Type="http://schemas.openxmlformats.org/officeDocument/2006/relationships/hyperlink" Target="https://www.welcometothejungle.com/fr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jobs-stages.letudiant.fr/offre-alternance.html" TargetMode="External"/><Relationship Id="rId5" Type="http://schemas.openxmlformats.org/officeDocument/2006/relationships/hyperlink" Target="https://www.hellowork.com/fr-fr/alternance.html" TargetMode="External"/><Relationship Id="rId4" Type="http://schemas.openxmlformats.org/officeDocument/2006/relationships/hyperlink" Target="https://emploi.lefigaro.fr/recherche/offres-emploi" TargetMode="External"/><Relationship Id="rId9" Type="http://schemas.openxmlformats.org/officeDocument/2006/relationships/hyperlink" Target="https://connect.jobteaser.com/?client_id=e500827d-07fc-4766-97b4-4f960a2835e7&amp;entity_cc_name=Career+Center&amp;entity_color=%23a6b110&amp;entity_logo=https%3A%2F%2Fd1guu6n8gz71j.cloudfront.net%2Fsystem%2Fasset%2Flogos%2F368292%2Flogo.png%3F1463485752&amp;entity_name=Universit%C3%A9+de+Pau+et+des+Pays+de+l%27Adour&amp;nonce=e3eaf19a053314f3c2d21b54dab8e770&amp;organization_domain=univ-pau&amp;redirect_uri=https%3A%2F%2Funiv-pau.jobteaser.com%2Fusers%2Fauth%2Fconnect%2Fcallback&amp;response_type=code&amp;scope=openid+email+profile+groups&amp;state=5afbab92b6aa0baad2cc57972618d127&amp;ui_locales=fr" TargetMode="Externa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mailto:nadia.hakimi@univ-pau.fr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alternance.emploi.gouv.fr/sites/default/files/2021-10/permda-0958_saisissable.pdf" TargetMode="Externa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899592" y="2348880"/>
            <a:ext cx="7772400" cy="1872208"/>
          </a:xfrm>
        </p:spPr>
        <p:txBody>
          <a:bodyPr>
            <a:normAutofit/>
          </a:bodyPr>
          <a:lstStyle/>
          <a:p>
            <a:r>
              <a:rPr lang="fr-FR" sz="56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L’alternance à l’UPPA</a:t>
            </a:r>
            <a:br>
              <a:rPr lang="fr-FR" sz="56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fr-FR" sz="56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…c’est quoi?</a:t>
            </a:r>
          </a:p>
        </p:txBody>
      </p:sp>
    </p:spTree>
    <p:extLst>
      <p:ext uri="{BB962C8B-B14F-4D97-AF65-F5344CB8AC3E}">
        <p14:creationId xmlns:p14="http://schemas.microsoft.com/office/powerpoint/2010/main" val="19259546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6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648072"/>
          </a:xfrm>
        </p:spPr>
        <p:txBody>
          <a:bodyPr>
            <a:normAutofit/>
          </a:bodyPr>
          <a:lstStyle/>
          <a:p>
            <a:pPr algn="l"/>
            <a:r>
              <a:rPr lang="fr-FR" sz="2200" dirty="0">
                <a:latin typeface="+mn-lt"/>
              </a:rPr>
              <a:t>Le fonds social formation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13184" y="1052736"/>
            <a:ext cx="8507288" cy="532859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fr-FR" sz="2300" b="1" dirty="0"/>
              <a:t>financé par la                        pour les apprentis, </a:t>
            </a:r>
          </a:p>
          <a:p>
            <a:pPr marL="0" indent="0">
              <a:buNone/>
            </a:pPr>
            <a:endParaRPr lang="fr-FR" sz="800" dirty="0"/>
          </a:p>
          <a:p>
            <a:pPr marL="0" indent="0">
              <a:buNone/>
            </a:pPr>
            <a:r>
              <a:rPr lang="fr-FR" sz="2300" dirty="0"/>
              <a:t> </a:t>
            </a:r>
            <a:r>
              <a:rPr lang="fr-FR" sz="2300" b="1" dirty="0">
                <a:solidFill>
                  <a:srgbClr val="0070C0"/>
                </a:solidFill>
              </a:rPr>
              <a:t>Aide de 100 € à 1 000 € maxi </a:t>
            </a:r>
            <a:r>
              <a:rPr lang="fr-FR" sz="2300" dirty="0"/>
              <a:t>par an et par apprenti</a:t>
            </a:r>
          </a:p>
          <a:p>
            <a:pPr marL="0" indent="0">
              <a:buNone/>
            </a:pPr>
            <a:r>
              <a:rPr lang="fr-FR" sz="2300" dirty="0"/>
              <a:t> </a:t>
            </a:r>
            <a:r>
              <a:rPr lang="fr-FR" sz="2300" u="sng" dirty="0"/>
              <a:t>Critères :</a:t>
            </a:r>
          </a:p>
          <a:p>
            <a:pPr marL="0" indent="0">
              <a:buNone/>
            </a:pPr>
            <a:r>
              <a:rPr lang="fr-FR" sz="2300" dirty="0"/>
              <a:t>- la survenance d'un </a:t>
            </a:r>
            <a:r>
              <a:rPr lang="fr-FR" sz="2300" b="1" dirty="0"/>
              <a:t>évènement imprévu</a:t>
            </a:r>
            <a:r>
              <a:rPr lang="fr-FR" sz="2300" dirty="0"/>
              <a:t> =&gt; une difficulté financière</a:t>
            </a:r>
            <a:br>
              <a:rPr lang="fr-FR" sz="2300" dirty="0"/>
            </a:br>
            <a:r>
              <a:rPr lang="fr-FR" sz="2300" dirty="0"/>
              <a:t>- un </a:t>
            </a:r>
            <a:r>
              <a:rPr lang="fr-FR" sz="2300" b="1" dirty="0"/>
              <a:t>risque d’abandon</a:t>
            </a:r>
            <a:r>
              <a:rPr lang="fr-FR" sz="2300" dirty="0"/>
              <a:t> de la formation suivie</a:t>
            </a:r>
          </a:p>
          <a:p>
            <a:pPr marL="0" indent="0">
              <a:buNone/>
            </a:pPr>
            <a:r>
              <a:rPr lang="fr-FR" sz="2000" i="1" dirty="0"/>
              <a:t>Exemples de dépenses prises en compte :</a:t>
            </a:r>
            <a:br>
              <a:rPr lang="fr-FR" sz="2000" i="1" dirty="0"/>
            </a:br>
            <a:r>
              <a:rPr lang="fr-FR" sz="2000" i="1" dirty="0"/>
              <a:t>     - les dépenses de logement : loyers, charges...</a:t>
            </a:r>
            <a:br>
              <a:rPr lang="fr-FR" sz="2000" i="1" dirty="0"/>
            </a:br>
            <a:r>
              <a:rPr lang="fr-FR" sz="2000" i="1" dirty="0"/>
              <a:t>     - les dépenses de transport : frais de déplacement, réparations véhicule...</a:t>
            </a:r>
          </a:p>
          <a:p>
            <a:pPr marL="0" indent="0">
              <a:buNone/>
            </a:pPr>
            <a:endParaRPr lang="fr-FR" sz="2000" i="1" dirty="0"/>
          </a:p>
          <a:p>
            <a:pPr marL="0" indent="0">
              <a:buNone/>
            </a:pPr>
            <a:endParaRPr lang="fr-FR" sz="800" dirty="0"/>
          </a:p>
          <a:p>
            <a:pPr marL="0" indent="0">
              <a:buNone/>
            </a:pPr>
            <a:r>
              <a:rPr lang="fr-FR" sz="2300" dirty="0"/>
              <a:t>Pour faire une demande, contacter le CFA : </a:t>
            </a:r>
            <a:r>
              <a:rPr lang="fr-FR" sz="2300" dirty="0">
                <a:hlinkClick r:id="rId2"/>
              </a:rPr>
              <a:t>alternance@univ-pau.fr</a:t>
            </a:r>
            <a:endParaRPr lang="fr-FR" sz="2300" dirty="0"/>
          </a:p>
          <a:p>
            <a:pPr marL="0" indent="0">
              <a:buNone/>
            </a:pPr>
            <a:endParaRPr lang="fr-FR" sz="800" dirty="0"/>
          </a:p>
          <a:p>
            <a:pPr marL="0" indent="0">
              <a:buNone/>
            </a:pPr>
            <a:r>
              <a:rPr lang="fr-FR" sz="1800" dirty="0"/>
              <a:t>Toutes  les informations : </a:t>
            </a:r>
            <a:r>
              <a:rPr lang="fr-FR" sz="1300" dirty="0">
                <a:hlinkClick r:id="rId3"/>
              </a:rPr>
              <a:t>https://les-aides.nouvelle-aquitaine.fr/amenagement-du-territoire/fonds-social-formation</a:t>
            </a:r>
            <a:endParaRPr lang="fr-FR" sz="1300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6D085-4A73-43FD-8468-95843195C767}" type="slidenum">
              <a:rPr lang="fr-FR" smtClean="0"/>
              <a:pPr/>
              <a:t>10</a:t>
            </a:fld>
            <a:endParaRPr lang="fr-FR"/>
          </a:p>
        </p:txBody>
      </p:sp>
      <p:pic>
        <p:nvPicPr>
          <p:cNvPr id="13" name="Image 1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1720" y="889856"/>
            <a:ext cx="1512168" cy="8575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7365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256584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fr-FR" sz="2750" b="1" dirty="0"/>
              <a:t>Les aides d’                         concernent </a:t>
            </a:r>
            <a:r>
              <a:rPr lang="fr-FR" sz="2750" b="1" u="sng" dirty="0">
                <a:solidFill>
                  <a:srgbClr val="FF0000"/>
                </a:solidFill>
              </a:rPr>
              <a:t>tous les alternants</a:t>
            </a:r>
            <a:endParaRPr lang="fr-FR" sz="2750" b="1" dirty="0">
              <a:solidFill>
                <a:srgbClr val="FF0000"/>
              </a:solidFill>
            </a:endParaRPr>
          </a:p>
          <a:p>
            <a:pPr marL="0" indent="0" algn="ctr">
              <a:buNone/>
            </a:pPr>
            <a:r>
              <a:rPr lang="fr-FR" sz="2750" b="1" dirty="0"/>
              <a:t>(apprentis et contrat de professionnalisation)</a:t>
            </a:r>
          </a:p>
          <a:p>
            <a:pPr marL="0" indent="0">
              <a:buNone/>
            </a:pPr>
            <a:endParaRPr lang="fr-FR" sz="2000" dirty="0"/>
          </a:p>
          <a:p>
            <a:pPr marL="0" indent="0">
              <a:buNone/>
            </a:pPr>
            <a:r>
              <a:rPr lang="fr-FR" sz="2200" dirty="0"/>
              <a:t>      </a:t>
            </a:r>
            <a:r>
              <a:rPr lang="fr-FR" sz="2200" b="1" dirty="0"/>
              <a:t>Aide MOBILI-JEUNE </a:t>
            </a:r>
            <a:r>
              <a:rPr lang="fr-FR" sz="2200" dirty="0"/>
              <a:t>: jusqu’à 100 € / mois pour payer le loyer : </a:t>
            </a:r>
            <a:r>
              <a:rPr lang="fr-FR" sz="1500" dirty="0">
                <a:hlinkClick r:id="rId2"/>
              </a:rPr>
              <a:t>https://www.actionlogement.fr/l-aide-mobili-jeune</a:t>
            </a:r>
            <a:endParaRPr lang="fr-FR" sz="1500" dirty="0"/>
          </a:p>
          <a:p>
            <a:pPr marL="0" indent="0">
              <a:buNone/>
            </a:pPr>
            <a:r>
              <a:rPr lang="fr-FR" sz="2200" dirty="0"/>
              <a:t>      </a:t>
            </a:r>
            <a:r>
              <a:rPr lang="fr-FR" sz="2200" b="1" dirty="0"/>
              <a:t>Aide MOBILI-PASS </a:t>
            </a:r>
            <a:r>
              <a:rPr lang="fr-FR" sz="2200" dirty="0"/>
              <a:t>: jusqu’à 3 500 € d’aide pour déménager :</a:t>
            </a:r>
          </a:p>
          <a:p>
            <a:pPr marL="0" indent="0">
              <a:buNone/>
            </a:pPr>
            <a:r>
              <a:rPr lang="fr-FR" sz="1500" dirty="0">
                <a:hlinkClick r:id="rId3"/>
              </a:rPr>
              <a:t>https://www.actionlogement.fr/financement-mobilite</a:t>
            </a:r>
            <a:r>
              <a:rPr lang="fr-FR" sz="1500" dirty="0"/>
              <a:t> </a:t>
            </a:r>
            <a:br>
              <a:rPr lang="fr-FR" sz="2200" dirty="0"/>
            </a:br>
            <a:r>
              <a:rPr lang="fr-FR" sz="2200" dirty="0"/>
              <a:t>      </a:t>
            </a:r>
            <a:r>
              <a:rPr lang="fr-FR" sz="2200" b="1" dirty="0"/>
              <a:t>Garantie VISALE </a:t>
            </a:r>
            <a:r>
              <a:rPr lang="fr-FR" sz="2200" dirty="0"/>
              <a:t>: caution gratuite couvrant les impayés :</a:t>
            </a:r>
            <a:r>
              <a:rPr lang="fr-FR" sz="2400" dirty="0"/>
              <a:t> </a:t>
            </a:r>
            <a:r>
              <a:rPr lang="fr-FR" sz="1500" dirty="0">
                <a:hlinkClick r:id="rId4"/>
              </a:rPr>
              <a:t>https://www.actionlogement.fr/garantie-visale-jeunes</a:t>
            </a:r>
            <a:r>
              <a:rPr lang="fr-FR" sz="1500" dirty="0"/>
              <a:t> </a:t>
            </a:r>
          </a:p>
          <a:p>
            <a:pPr marL="0" indent="0">
              <a:buNone/>
            </a:pPr>
            <a:r>
              <a:rPr lang="fr-FR" sz="2200" dirty="0"/>
              <a:t>      </a:t>
            </a:r>
            <a:r>
              <a:rPr lang="fr-FR" sz="2200" b="1" dirty="0"/>
              <a:t>Avance LOCA-PASS </a:t>
            </a:r>
            <a:r>
              <a:rPr lang="fr-FR" sz="2200" dirty="0"/>
              <a:t>: prêt sans intérêt pour le dépôt de garantie : </a:t>
            </a:r>
            <a:r>
              <a:rPr lang="fr-FR" sz="1500" dirty="0">
                <a:hlinkClick r:id="rId5"/>
              </a:rPr>
              <a:t>https://www.actionlogement.fr/l-avance-loca-pass-jeunes</a:t>
            </a:r>
            <a:r>
              <a:rPr lang="fr-FR" sz="1500" dirty="0"/>
              <a:t> </a:t>
            </a:r>
          </a:p>
          <a:p>
            <a:pPr marL="0" indent="0">
              <a:buNone/>
            </a:pPr>
            <a:r>
              <a:rPr lang="fr-FR" sz="2200" dirty="0"/>
              <a:t>      </a:t>
            </a:r>
            <a:r>
              <a:rPr lang="fr-FR" sz="2200" b="1" dirty="0"/>
              <a:t>Accompagnement </a:t>
            </a:r>
            <a:r>
              <a:rPr lang="fr-FR" sz="2200" dirty="0"/>
              <a:t>gratuit à la recherche d’un logement par un opérateur spécialisé du territoire</a:t>
            </a:r>
          </a:p>
          <a:p>
            <a:pPr marL="0" indent="0">
              <a:buNone/>
            </a:pPr>
            <a:endParaRPr lang="fr-FR" sz="2200" dirty="0"/>
          </a:p>
          <a:p>
            <a:pPr marL="0" indent="0" algn="ctr">
              <a:buNone/>
            </a:pPr>
            <a:r>
              <a:rPr lang="fr-FR" sz="2200" dirty="0"/>
              <a:t>         Toutes les informations sur </a:t>
            </a:r>
            <a:r>
              <a:rPr lang="fr-FR" sz="2200" dirty="0">
                <a:hlinkClick r:id="rId6"/>
              </a:rPr>
              <a:t>https://alternant.actionlogement.fr/</a:t>
            </a:r>
            <a:r>
              <a:rPr lang="fr-FR" sz="2200" dirty="0"/>
              <a:t> 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6D085-4A73-43FD-8468-95843195C767}" type="slidenum">
              <a:rPr lang="fr-FR" smtClean="0"/>
              <a:pPr/>
              <a:t>11</a:t>
            </a:fld>
            <a:endParaRPr lang="fr-FR"/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7744" y="1159508"/>
            <a:ext cx="1872208" cy="340401"/>
          </a:xfrm>
          <a:prstGeom prst="rect">
            <a:avLst/>
          </a:prstGeom>
        </p:spPr>
      </p:pic>
      <p:sp>
        <p:nvSpPr>
          <p:cNvPr id="12" name="Titre 6">
            <a:extLst>
              <a:ext uri="{FF2B5EF4-FFF2-40B4-BE49-F238E27FC236}">
                <a16:creationId xmlns:a16="http://schemas.microsoft.com/office/drawing/2014/main" id="{D73ABF0B-C198-411B-853B-AC508B0A382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7200" y="260648"/>
            <a:ext cx="8229600" cy="648072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FR" sz="2800" dirty="0"/>
              <a:t>Les aides d’action logement</a:t>
            </a:r>
          </a:p>
        </p:txBody>
      </p:sp>
      <p:pic>
        <p:nvPicPr>
          <p:cNvPr id="16" name="Graphique 15" descr="Index pointant vers la droite vu du côté du dos de la main">
            <a:extLst>
              <a:ext uri="{FF2B5EF4-FFF2-40B4-BE49-F238E27FC236}">
                <a16:creationId xmlns:a16="http://schemas.microsoft.com/office/drawing/2014/main" id="{74418B25-4F5C-49F6-8546-0CFDDEDC434D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730891" y="5660193"/>
            <a:ext cx="457242" cy="4572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00510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25658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fr-FR" sz="3000" dirty="0"/>
          </a:p>
          <a:p>
            <a:pPr marL="0" indent="0">
              <a:buNone/>
            </a:pPr>
            <a:r>
              <a:rPr lang="fr-FR" sz="2200" dirty="0"/>
              <a:t>      </a:t>
            </a:r>
          </a:p>
          <a:p>
            <a:pPr marL="0" indent="0">
              <a:buNone/>
            </a:pPr>
            <a:endParaRPr lang="fr-FR" sz="2200" b="1" dirty="0">
              <a:solidFill>
                <a:srgbClr val="E6007E"/>
              </a:solidFill>
            </a:endParaRPr>
          </a:p>
          <a:p>
            <a:pPr marL="0" indent="0">
              <a:buNone/>
            </a:pPr>
            <a:r>
              <a:rPr lang="fr-FR" sz="2200" b="1" dirty="0"/>
              <a:t>    L’Aide Personnalisée au Logement (APL) </a:t>
            </a:r>
            <a:r>
              <a:rPr lang="fr-FR" sz="2200" dirty="0"/>
              <a:t>: sous condition de ressources</a:t>
            </a:r>
          </a:p>
          <a:p>
            <a:pPr marL="0" indent="0">
              <a:buNone/>
            </a:pPr>
            <a:r>
              <a:rPr lang="fr-FR" sz="2200" dirty="0">
                <a:hlinkClick r:id="rId2"/>
              </a:rPr>
              <a:t>https://www.caf.fr/allocataires/aides-et-demarches/droits-et-prestations/logement/les-aides-personnelles-au-logement</a:t>
            </a:r>
            <a:r>
              <a:rPr lang="fr-FR" sz="2200" dirty="0"/>
              <a:t> </a:t>
            </a:r>
          </a:p>
          <a:p>
            <a:pPr marL="0" indent="0">
              <a:buNone/>
            </a:pPr>
            <a:endParaRPr lang="fr-FR" sz="2200" dirty="0"/>
          </a:p>
          <a:p>
            <a:pPr marL="0" indent="0">
              <a:buNone/>
            </a:pPr>
            <a:r>
              <a:rPr lang="fr-FR" sz="2200" b="1" dirty="0">
                <a:solidFill>
                  <a:srgbClr val="E6007E"/>
                </a:solidFill>
              </a:rPr>
              <a:t>      </a:t>
            </a:r>
            <a:r>
              <a:rPr lang="fr-FR" sz="2200" b="1" dirty="0"/>
              <a:t>La prime d’activité </a:t>
            </a:r>
            <a:r>
              <a:rPr lang="fr-FR" sz="2200" dirty="0"/>
              <a:t>: sont éligibles les apprentis de plus de 18 ans résidant en France, et dont le revenu mensuel net est au moins égal à </a:t>
            </a:r>
            <a:r>
              <a:rPr lang="fr-FR" sz="2400" dirty="0"/>
              <a:t>1 104,25 </a:t>
            </a:r>
            <a:r>
              <a:rPr lang="fr-FR" sz="2200" dirty="0"/>
              <a:t>€ / mois</a:t>
            </a:r>
          </a:p>
          <a:p>
            <a:pPr marL="0" indent="0">
              <a:buNone/>
            </a:pPr>
            <a:r>
              <a:rPr lang="fr-FR" sz="2200" dirty="0">
                <a:hlinkClick r:id="rId3"/>
              </a:rPr>
              <a:t>https://www.caf.fr/allocataires/aides-et-demarches/droits-et-prestations/vie-professionnelle/la-prime-d-activite</a:t>
            </a:r>
            <a:r>
              <a:rPr lang="fr-FR" sz="2200" dirty="0"/>
              <a:t> </a:t>
            </a:r>
          </a:p>
          <a:p>
            <a:pPr marL="0" indent="0">
              <a:buNone/>
            </a:pPr>
            <a:endParaRPr lang="fr-FR" sz="2400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6D085-4A73-43FD-8468-95843195C767}" type="slidenum">
              <a:rPr lang="fr-FR" smtClean="0"/>
              <a:pPr/>
              <a:t>12</a:t>
            </a:fld>
            <a:endParaRPr lang="fr-FR"/>
          </a:p>
        </p:txBody>
      </p:sp>
      <p:sp>
        <p:nvSpPr>
          <p:cNvPr id="11" name="Titre 6">
            <a:extLst>
              <a:ext uri="{FF2B5EF4-FFF2-40B4-BE49-F238E27FC236}">
                <a16:creationId xmlns:a16="http://schemas.microsoft.com/office/drawing/2014/main" id="{B851C26F-306F-45C8-B3FE-E48659586EE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7200" y="274639"/>
            <a:ext cx="8229600" cy="634082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FR" sz="2800" dirty="0"/>
              <a:t>Les aides de la caf</a:t>
            </a:r>
          </a:p>
        </p:txBody>
      </p:sp>
      <p:sp>
        <p:nvSpPr>
          <p:cNvPr id="9" name="Rectangle à coins arrondis 2">
            <a:extLst>
              <a:ext uri="{FF2B5EF4-FFF2-40B4-BE49-F238E27FC236}">
                <a16:creationId xmlns:a16="http://schemas.microsoft.com/office/drawing/2014/main" id="{8F558504-A6E6-4F8C-811B-4E0ECEEE40D1}"/>
              </a:ext>
            </a:extLst>
          </p:cNvPr>
          <p:cNvSpPr/>
          <p:nvPr/>
        </p:nvSpPr>
        <p:spPr>
          <a:xfrm>
            <a:off x="580525" y="980730"/>
            <a:ext cx="8136904" cy="92520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fr-FR" sz="2000" b="1" dirty="0">
                <a:solidFill>
                  <a:schemeClr val="tx1"/>
                </a:solidFill>
              </a:rPr>
              <a:t>Ces aides cumulables avec tous les autres dispositifs</a:t>
            </a:r>
            <a:r>
              <a:rPr lang="fr-FR" sz="2800" b="1" dirty="0">
                <a:solidFill>
                  <a:schemeClr val="tx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1877298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C83F737-94D1-4AD4-9F67-47B7D56AC3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6D085-4A73-43FD-8468-95843195C767}" type="slidenum">
              <a:rPr lang="fr-FR" smtClean="0"/>
              <a:pPr/>
              <a:t>13</a:t>
            </a:fld>
            <a:endParaRPr lang="fr-F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4B3AC0B-06C7-4527-8D4D-21001132D0C1}"/>
              </a:ext>
            </a:extLst>
          </p:cNvPr>
          <p:cNvSpPr/>
          <p:nvPr/>
        </p:nvSpPr>
        <p:spPr>
          <a:xfrm>
            <a:off x="423730" y="980728"/>
            <a:ext cx="8468749" cy="59708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fr-FR" sz="2200" dirty="0"/>
              <a:t>Sites institutionnels :</a:t>
            </a:r>
          </a:p>
          <a:p>
            <a:r>
              <a:rPr lang="fr-FR" sz="2200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1jeune1solution</a:t>
            </a:r>
            <a:r>
              <a:rPr lang="fr-FR" sz="2200" dirty="0"/>
              <a:t>		    </a:t>
            </a:r>
          </a:p>
          <a:p>
            <a:r>
              <a:rPr lang="fr-FR" sz="2200" dirty="0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le Portail de l’Alternance</a:t>
            </a:r>
            <a:endParaRPr lang="fr-FR" sz="2200" dirty="0"/>
          </a:p>
          <a:p>
            <a:r>
              <a:rPr lang="fr-FR" sz="2200" dirty="0"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la Bonne Alternance</a:t>
            </a:r>
            <a:endParaRPr lang="fr-FR" sz="2200" dirty="0"/>
          </a:p>
          <a:p>
            <a:pPr lvl="1"/>
            <a:endParaRPr lang="fr-FR" sz="2200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fr-FR" sz="2200" dirty="0"/>
              <a:t>Sites spécialisés secteur public :</a:t>
            </a:r>
          </a:p>
          <a:p>
            <a:r>
              <a:rPr lang="fr-FR" sz="2200" dirty="0"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Place de l’emploi public</a:t>
            </a:r>
            <a:r>
              <a:rPr lang="fr-FR" sz="2200" dirty="0"/>
              <a:t>	           </a:t>
            </a:r>
          </a:p>
          <a:p>
            <a:r>
              <a:rPr lang="fr-FR" sz="2200" dirty="0"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La PASS (Place de l’apprentissage et des stages)</a:t>
            </a:r>
            <a:endParaRPr lang="fr-FR" sz="2200" dirty="0"/>
          </a:p>
          <a:p>
            <a:r>
              <a:rPr lang="fr-FR" sz="2200" dirty="0"/>
              <a:t>Pôle Emploi    	   	          </a:t>
            </a:r>
          </a:p>
          <a:p>
            <a:r>
              <a:rPr lang="fr-FR" sz="2200" dirty="0"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La Gazette des communes</a:t>
            </a:r>
            <a:endParaRPr lang="fr-FR" sz="2200" dirty="0"/>
          </a:p>
          <a:p>
            <a:r>
              <a:rPr lang="fr-FR" sz="2200" dirty="0" err="1"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Emploipublic</a:t>
            </a:r>
            <a:r>
              <a:rPr lang="fr-FR" sz="2200" dirty="0"/>
              <a:t> 		           </a:t>
            </a:r>
          </a:p>
          <a:p>
            <a:r>
              <a:rPr lang="fr-FR" sz="2200" dirty="0">
                <a:hlinkClick r:id="rId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Emploi-territorial</a:t>
            </a:r>
            <a:endParaRPr lang="fr-FR" sz="2200" dirty="0"/>
          </a:p>
          <a:p>
            <a:endParaRPr lang="fr-FR" sz="2200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fr-FR" sz="2200" dirty="0"/>
              <a:t>Sites spécialisés du domaine d’activité</a:t>
            </a:r>
          </a:p>
          <a:p>
            <a:endParaRPr lang="fr-FR" sz="2200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fr-FR" sz="2200" dirty="0"/>
              <a:t> Sites des entreprises ou CT : Rubrique </a:t>
            </a:r>
            <a:r>
              <a:rPr lang="fr-FR" sz="22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Recrutement</a:t>
            </a:r>
            <a:r>
              <a:rPr lang="fr-FR" sz="2200" dirty="0"/>
              <a:t> ou </a:t>
            </a:r>
            <a:r>
              <a:rPr lang="fr-FR" sz="22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Nous rejoindre</a:t>
            </a:r>
            <a:endParaRPr lang="fr-FR" sz="2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fr-FR" sz="2200" dirty="0"/>
          </a:p>
          <a:p>
            <a:pPr lvl="1"/>
            <a:endParaRPr lang="fr-FR" sz="800" dirty="0"/>
          </a:p>
        </p:txBody>
      </p:sp>
      <p:sp>
        <p:nvSpPr>
          <p:cNvPr id="8" name="Titre 6">
            <a:extLst>
              <a:ext uri="{FF2B5EF4-FFF2-40B4-BE49-F238E27FC236}">
                <a16:creationId xmlns:a16="http://schemas.microsoft.com/office/drawing/2014/main" id="{D38B1093-752B-40C6-8447-CE9542B996BF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7200" y="274639"/>
            <a:ext cx="8229600" cy="634082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FR" sz="2800" dirty="0">
                <a:solidFill>
                  <a:srgbClr val="0070C0"/>
                </a:solidFill>
              </a:rPr>
              <a:t>AIDES POUR VOTRE RECHERCHE</a:t>
            </a:r>
          </a:p>
        </p:txBody>
      </p:sp>
    </p:spTree>
    <p:extLst>
      <p:ext uri="{BB962C8B-B14F-4D97-AF65-F5344CB8AC3E}">
        <p14:creationId xmlns:p14="http://schemas.microsoft.com/office/powerpoint/2010/main" val="306184526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65BF446-B742-43A9-B210-1B164B9DD3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6D085-4A73-43FD-8468-95843195C767}" type="slidenum">
              <a:rPr lang="fr-FR" smtClean="0"/>
              <a:pPr/>
              <a:t>14</a:t>
            </a:fld>
            <a:endParaRPr lang="fr-FR"/>
          </a:p>
        </p:txBody>
      </p:sp>
      <p:sp>
        <p:nvSpPr>
          <p:cNvPr id="7" name="Titre 1">
            <a:extLst>
              <a:ext uri="{FF2B5EF4-FFF2-40B4-BE49-F238E27FC236}">
                <a16:creationId xmlns:a16="http://schemas.microsoft.com/office/drawing/2014/main" id="{8ED1A7BB-A62A-4CB3-BDA1-303FEEAD4060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indent="0" algn="l"/>
            <a:r>
              <a:rPr lang="fr-FR" sz="2200" dirty="0"/>
              <a:t>Sites généralistes : </a:t>
            </a:r>
          </a:p>
          <a:p>
            <a:pPr algn="l"/>
            <a:r>
              <a:rPr lang="fr-FR" sz="2200" b="0" dirty="0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Indeed</a:t>
            </a:r>
            <a:r>
              <a:rPr lang="fr-FR" sz="2200" b="0" dirty="0"/>
              <a:t> </a:t>
            </a:r>
          </a:p>
          <a:p>
            <a:pPr algn="l"/>
            <a:r>
              <a:rPr lang="fr-FR" sz="2200" b="0" dirty="0"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Le Figaro Emploi (ancien </a:t>
            </a:r>
            <a:r>
              <a:rPr lang="fr-FR" sz="2200" b="0" dirty="0" err="1"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Keljob</a:t>
            </a:r>
            <a:r>
              <a:rPr lang="fr-FR" sz="2200" b="0" dirty="0"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)</a:t>
            </a:r>
            <a:r>
              <a:rPr lang="fr-FR" sz="2200" b="0" dirty="0"/>
              <a:t> </a:t>
            </a:r>
          </a:p>
          <a:p>
            <a:pPr algn="l"/>
            <a:r>
              <a:rPr lang="fr-FR" sz="2200" b="0" dirty="0" err="1"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Hellowork</a:t>
            </a:r>
            <a:r>
              <a:rPr lang="fr-FR" sz="2200" b="0" dirty="0"/>
              <a:t> </a:t>
            </a:r>
          </a:p>
          <a:p>
            <a:pPr algn="l"/>
            <a:r>
              <a:rPr lang="fr-FR" sz="2200" b="0" dirty="0"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l’Etudiant</a:t>
            </a:r>
            <a:endParaRPr lang="fr-FR" sz="2200" b="0" dirty="0"/>
          </a:p>
          <a:p>
            <a:pPr algn="l"/>
            <a:r>
              <a:rPr lang="fr-FR" sz="2200" b="0" dirty="0" err="1"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Welkome</a:t>
            </a:r>
            <a:r>
              <a:rPr lang="fr-FR" sz="2200" b="0" dirty="0"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to the jungle</a:t>
            </a:r>
            <a:endParaRPr lang="fr-FR" sz="2200" b="0" dirty="0"/>
          </a:p>
          <a:p>
            <a:pPr algn="l"/>
            <a:r>
              <a:rPr lang="fr-FR" sz="2200" b="0" dirty="0" err="1"/>
              <a:t>monster</a:t>
            </a:r>
            <a:r>
              <a:rPr lang="fr-FR" sz="2200" b="0" dirty="0"/>
              <a:t> </a:t>
            </a:r>
          </a:p>
          <a:p>
            <a:pPr algn="l"/>
            <a:r>
              <a:rPr lang="fr-FR" sz="2200" b="0" dirty="0" err="1"/>
              <a:t>meteojob</a:t>
            </a:r>
            <a:r>
              <a:rPr lang="fr-FR" sz="2200" b="0" dirty="0"/>
              <a:t> </a:t>
            </a:r>
          </a:p>
          <a:p>
            <a:pPr algn="l"/>
            <a:r>
              <a:rPr lang="fr-FR" sz="2200" b="0" dirty="0" err="1"/>
              <a:t>vigijobs</a:t>
            </a:r>
            <a:r>
              <a:rPr lang="fr-FR" sz="2200" b="0" dirty="0"/>
              <a:t> </a:t>
            </a:r>
          </a:p>
          <a:p>
            <a:pPr algn="l"/>
            <a:r>
              <a:rPr lang="fr-FR" sz="2200" b="0" dirty="0" err="1"/>
              <a:t>regionsjobs</a:t>
            </a:r>
            <a:r>
              <a:rPr lang="fr-FR" sz="2200" b="0" dirty="0"/>
              <a:t> </a:t>
            </a:r>
          </a:p>
          <a:p>
            <a:pPr algn="l"/>
            <a:r>
              <a:rPr lang="fr-FR" sz="2200" b="0" dirty="0" err="1"/>
              <a:t>apec</a:t>
            </a:r>
            <a:r>
              <a:rPr lang="fr-FR" sz="2200" b="0" dirty="0"/>
              <a:t> </a:t>
            </a:r>
          </a:p>
          <a:p>
            <a:pPr algn="l"/>
            <a:r>
              <a:rPr lang="fr-FR" sz="2200" b="0" dirty="0" err="1"/>
              <a:t>jobijoba</a:t>
            </a:r>
            <a:endParaRPr lang="fr-FR" sz="2200" b="0" dirty="0"/>
          </a:p>
          <a:p>
            <a:pPr algn="l"/>
            <a:r>
              <a:rPr lang="fr-FR" sz="2200" b="0" dirty="0" err="1"/>
              <a:t>Keljob</a:t>
            </a:r>
            <a:endParaRPr lang="fr-FR" sz="2200" b="0" dirty="0"/>
          </a:p>
          <a:p>
            <a:pPr algn="l"/>
            <a:endParaRPr lang="fr-FR" sz="2200" b="0" dirty="0">
              <a:sym typeface="Wingdings" panose="05000000000000000000" pitchFamily="2" charset="2"/>
            </a:endParaRPr>
          </a:p>
          <a:p>
            <a:pPr marL="285750" indent="-285750" algn="l">
              <a:buFont typeface="Wingdings" panose="05000000000000000000" pitchFamily="2" charset="2"/>
              <a:buChar char="Ø"/>
            </a:pPr>
            <a:r>
              <a:rPr lang="fr-FR" sz="2200" dirty="0">
                <a:sym typeface="Wingdings" panose="05000000000000000000" pitchFamily="2" charset="2"/>
              </a:rPr>
              <a:t>Penser à vous inscrire sur la plateforme</a:t>
            </a:r>
            <a:r>
              <a:rPr lang="fr-FR" sz="2200" dirty="0">
                <a:sym typeface="Wingdings" panose="05000000000000000000" pitchFamily="2" charset="2"/>
                <a:hlinkClick r:id="rId8"/>
              </a:rPr>
              <a:t> </a:t>
            </a:r>
            <a:r>
              <a:rPr lang="fr-FR" sz="2200" b="0" dirty="0">
                <a:sym typeface="Wingdings" panose="05000000000000000000" pitchFamily="2" charset="2"/>
                <a:hlinkClick r:id="rId8"/>
              </a:rPr>
              <a:t>ALUMNI </a:t>
            </a:r>
            <a:r>
              <a:rPr lang="fr-FR" sz="2200" b="0" dirty="0">
                <a:sym typeface="Wingdings" panose="05000000000000000000" pitchFamily="2" charset="2"/>
              </a:rPr>
              <a:t>(mine d’or d’offres : stages/alternance/emploi + possibilité de se faire parrainer!)</a:t>
            </a:r>
          </a:p>
          <a:p>
            <a:pPr marL="0" indent="0" algn="l"/>
            <a:endParaRPr lang="fr-FR" sz="1200" b="0" dirty="0">
              <a:sym typeface="Wingdings" panose="05000000000000000000" pitchFamily="2" charset="2"/>
            </a:endParaRPr>
          </a:p>
          <a:p>
            <a:pPr marL="285750" indent="-285750" algn="l">
              <a:buFont typeface="Wingdings" panose="05000000000000000000" pitchFamily="2" charset="2"/>
              <a:buChar char="Ø"/>
            </a:pPr>
            <a:r>
              <a:rPr lang="fr-FR" sz="2200" b="0" dirty="0">
                <a:hlinkClick r:id="rId9"/>
              </a:rPr>
              <a:t>UPPA </a:t>
            </a:r>
            <a:r>
              <a:rPr lang="fr-FR" sz="2200" b="0" dirty="0" err="1">
                <a:hlinkClick r:id="rId9"/>
              </a:rPr>
              <a:t>Career</a:t>
            </a:r>
            <a:r>
              <a:rPr lang="fr-FR" sz="2200" b="0" dirty="0">
                <a:hlinkClick r:id="rId9"/>
              </a:rPr>
              <a:t> Center</a:t>
            </a:r>
            <a:endParaRPr lang="fr-FR" sz="2200" b="0" dirty="0"/>
          </a:p>
          <a:p>
            <a:pPr algn="l"/>
            <a:endParaRPr lang="fr-FR" sz="1900" b="0" dirty="0">
              <a:sym typeface="Wingdings" panose="05000000000000000000" pitchFamily="2" charset="2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FE1D7A9-5070-4D20-87B8-3A4256C37059}"/>
              </a:ext>
            </a:extLst>
          </p:cNvPr>
          <p:cNvSpPr/>
          <p:nvPr/>
        </p:nvSpPr>
        <p:spPr>
          <a:xfrm>
            <a:off x="4644008" y="611272"/>
            <a:ext cx="4572000" cy="378565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fr-FR" sz="2200" b="1" dirty="0"/>
              <a:t>Sites stages-alternances </a:t>
            </a:r>
            <a:r>
              <a:rPr lang="fr-FR" sz="2400" b="1" dirty="0"/>
              <a:t>:</a:t>
            </a:r>
          </a:p>
          <a:p>
            <a:r>
              <a:rPr lang="fr-FR" dirty="0"/>
              <a:t>Studyrama-emploi</a:t>
            </a:r>
          </a:p>
          <a:p>
            <a:r>
              <a:rPr lang="fr-FR" dirty="0" err="1"/>
              <a:t>Directetudiant</a:t>
            </a:r>
            <a:endParaRPr lang="fr-FR" dirty="0"/>
          </a:p>
          <a:p>
            <a:r>
              <a:rPr lang="fr-FR" dirty="0" err="1"/>
              <a:t>Studentjob</a:t>
            </a:r>
            <a:endParaRPr lang="fr-FR" dirty="0"/>
          </a:p>
          <a:p>
            <a:r>
              <a:rPr lang="fr-FR" dirty="0"/>
              <a:t>Jobs-stages.letudiants.fr</a:t>
            </a:r>
          </a:p>
          <a:p>
            <a:r>
              <a:rPr lang="fr-FR" dirty="0"/>
              <a:t>Emploi-</a:t>
            </a:r>
            <a:r>
              <a:rPr lang="fr-FR" dirty="0" err="1"/>
              <a:t>etudiant</a:t>
            </a:r>
            <a:endParaRPr lang="fr-FR" dirty="0"/>
          </a:p>
          <a:p>
            <a:r>
              <a:rPr lang="fr-FR" dirty="0" err="1"/>
              <a:t>Studentpop</a:t>
            </a:r>
            <a:endParaRPr lang="fr-FR" dirty="0"/>
          </a:p>
          <a:p>
            <a:r>
              <a:rPr lang="fr-FR" dirty="0" err="1"/>
              <a:t>Iquesta</a:t>
            </a:r>
            <a:endParaRPr lang="fr-FR" dirty="0"/>
          </a:p>
          <a:p>
            <a:r>
              <a:rPr lang="fr-FR" dirty="0" err="1"/>
              <a:t>Jobteaser</a:t>
            </a:r>
            <a:endParaRPr lang="fr-FR" dirty="0"/>
          </a:p>
          <a:p>
            <a:r>
              <a:rPr lang="fr-FR" dirty="0"/>
              <a:t>Stage.fr</a:t>
            </a:r>
          </a:p>
          <a:p>
            <a:r>
              <a:rPr lang="fr-FR" dirty="0" err="1"/>
              <a:t>Aidostage</a:t>
            </a:r>
            <a:endParaRPr lang="fr-FR" dirty="0"/>
          </a:p>
          <a:p>
            <a:r>
              <a:rPr lang="fr-FR" dirty="0" err="1"/>
              <a:t>Jobmania</a:t>
            </a:r>
            <a:endParaRPr lang="fr-FR" dirty="0"/>
          </a:p>
          <a:p>
            <a:r>
              <a:rPr lang="fr-FR" dirty="0" err="1"/>
              <a:t>jobaviz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5827390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07504" y="1484784"/>
            <a:ext cx="8229601" cy="18002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fr-FR" sz="2800" b="1" dirty="0">
                <a:solidFill>
                  <a:srgbClr val="0070C0"/>
                </a:solidFill>
                <a:latin typeface="Calibri" charset="0"/>
              </a:rPr>
              <a:t>CONTACT</a:t>
            </a:r>
          </a:p>
          <a:p>
            <a:pPr marL="0" indent="0" algn="ctr">
              <a:buNone/>
            </a:pPr>
            <a:endParaRPr lang="fr-FR" sz="2000" b="1" dirty="0">
              <a:latin typeface="Calibri" charset="0"/>
            </a:endParaRPr>
          </a:p>
          <a:p>
            <a:pPr marL="0" indent="0" algn="just">
              <a:buNone/>
            </a:pPr>
            <a:r>
              <a:rPr lang="fr-FR" sz="2000" dirty="0">
                <a:latin typeface="Calibri" charset="0"/>
              </a:rPr>
              <a:t>		</a:t>
            </a:r>
          </a:p>
          <a:p>
            <a:pPr marL="0" indent="0" algn="ctr">
              <a:buNone/>
            </a:pPr>
            <a:endParaRPr lang="fr-FR" sz="2000" dirty="0">
              <a:latin typeface="Calibri" charset="0"/>
            </a:endParaRPr>
          </a:p>
          <a:p>
            <a:pPr marL="0" indent="0" algn="ctr">
              <a:buNone/>
            </a:pPr>
            <a:endParaRPr lang="fr-FR" sz="1400" dirty="0">
              <a:latin typeface="Calibri" charset="0"/>
            </a:endParaRPr>
          </a:p>
          <a:p>
            <a:pPr marL="0" indent="0">
              <a:buNone/>
            </a:pP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AB6D085-4A73-43FD-8468-95843195C767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FBB21F0E-435E-4F48-ABA5-580AECDE1696}"/>
              </a:ext>
            </a:extLst>
          </p:cNvPr>
          <p:cNvSpPr txBox="1"/>
          <p:nvPr/>
        </p:nvSpPr>
        <p:spPr>
          <a:xfrm>
            <a:off x="2638128" y="2350604"/>
            <a:ext cx="316835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/>
              <a:t>Nadia HAKIMI</a:t>
            </a:r>
          </a:p>
          <a:p>
            <a:pPr algn="ctr"/>
            <a:r>
              <a:rPr lang="fr-FR" dirty="0"/>
              <a:t>05,59,40,79,10</a:t>
            </a:r>
          </a:p>
          <a:p>
            <a:pPr algn="ctr"/>
            <a:r>
              <a:rPr lang="fr-FR" dirty="0">
                <a:hlinkClick r:id="rId2"/>
              </a:rPr>
              <a:t>nadia.hakimi@univ-pau.fr</a:t>
            </a:r>
            <a:endParaRPr lang="fr-FR" dirty="0"/>
          </a:p>
          <a:p>
            <a:pPr algn="ctr"/>
            <a:r>
              <a:rPr lang="fr-FR" dirty="0"/>
              <a:t>Bât A Sciences</a:t>
            </a:r>
          </a:p>
          <a:p>
            <a:pPr algn="ctr"/>
            <a:r>
              <a:rPr lang="fr-FR" dirty="0"/>
              <a:t>1</a:t>
            </a:r>
            <a:r>
              <a:rPr lang="fr-FR" baseline="30000" dirty="0"/>
              <a:t>ère</a:t>
            </a:r>
            <a:r>
              <a:rPr lang="fr-FR" dirty="0"/>
              <a:t> étage, bureau 108</a:t>
            </a:r>
          </a:p>
        </p:txBody>
      </p:sp>
    </p:spTree>
    <p:extLst>
      <p:ext uri="{BB962C8B-B14F-4D97-AF65-F5344CB8AC3E}">
        <p14:creationId xmlns:p14="http://schemas.microsoft.com/office/powerpoint/2010/main" val="10566978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39552" y="901617"/>
            <a:ext cx="7772400" cy="1872208"/>
          </a:xfrm>
        </p:spPr>
        <p:txBody>
          <a:bodyPr>
            <a:normAutofit/>
          </a:bodyPr>
          <a:lstStyle/>
          <a:p>
            <a:r>
              <a:rPr lang="fr-FR" sz="2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 périodes de formation</a:t>
            </a:r>
            <a:br>
              <a:rPr lang="fr-FR" sz="2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fr-FR" sz="28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Flèche : courbe vers la gauche 4">
            <a:extLst>
              <a:ext uri="{FF2B5EF4-FFF2-40B4-BE49-F238E27FC236}">
                <a16:creationId xmlns:a16="http://schemas.microsoft.com/office/drawing/2014/main" id="{03E9EFC7-368A-4634-836F-19CD9F34F8B2}"/>
              </a:ext>
            </a:extLst>
          </p:cNvPr>
          <p:cNvSpPr/>
          <p:nvPr/>
        </p:nvSpPr>
        <p:spPr>
          <a:xfrm>
            <a:off x="3275858" y="2222015"/>
            <a:ext cx="432048" cy="576064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6" name="Flèche : courbe vers la gauche 5">
            <a:extLst>
              <a:ext uri="{FF2B5EF4-FFF2-40B4-BE49-F238E27FC236}">
                <a16:creationId xmlns:a16="http://schemas.microsoft.com/office/drawing/2014/main" id="{57A9E544-FAE4-4534-896F-158D887C944F}"/>
              </a:ext>
            </a:extLst>
          </p:cNvPr>
          <p:cNvSpPr/>
          <p:nvPr/>
        </p:nvSpPr>
        <p:spPr>
          <a:xfrm rot="10800000">
            <a:off x="5004048" y="2166118"/>
            <a:ext cx="432048" cy="576064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4D23C743-6DB0-4FFD-B7DF-0269455FA9CC}"/>
              </a:ext>
            </a:extLst>
          </p:cNvPr>
          <p:cNvSpPr txBox="1"/>
          <p:nvPr/>
        </p:nvSpPr>
        <p:spPr>
          <a:xfrm>
            <a:off x="1007605" y="1905507"/>
            <a:ext cx="230425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/>
              <a:t>En centre de formation</a:t>
            </a:r>
          </a:p>
          <a:p>
            <a:pPr algn="ctr"/>
            <a:r>
              <a:rPr lang="fr-FR" dirty="0"/>
              <a:t>=</a:t>
            </a:r>
          </a:p>
          <a:p>
            <a:pPr algn="ctr"/>
            <a:r>
              <a:rPr lang="fr-FR" dirty="0"/>
              <a:t>théorie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158AF96B-0D06-40E1-88BE-93F8F5AC1679}"/>
              </a:ext>
            </a:extLst>
          </p:cNvPr>
          <p:cNvSpPr txBox="1"/>
          <p:nvPr/>
        </p:nvSpPr>
        <p:spPr>
          <a:xfrm>
            <a:off x="5148065" y="2044007"/>
            <a:ext cx="21602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/>
              <a:t>En entreprise</a:t>
            </a:r>
          </a:p>
          <a:p>
            <a:pPr algn="ctr"/>
            <a:r>
              <a:rPr lang="fr-FR" dirty="0"/>
              <a:t>=</a:t>
            </a:r>
          </a:p>
          <a:p>
            <a:pPr algn="ctr"/>
            <a:r>
              <a:rPr lang="fr-FR" dirty="0"/>
              <a:t>pratique</a:t>
            </a:r>
          </a:p>
        </p:txBody>
      </p:sp>
      <p:sp>
        <p:nvSpPr>
          <p:cNvPr id="9" name="Titre 1">
            <a:extLst>
              <a:ext uri="{FF2B5EF4-FFF2-40B4-BE49-F238E27FC236}">
                <a16:creationId xmlns:a16="http://schemas.microsoft.com/office/drawing/2014/main" id="{A15499F2-4E8E-43AF-9F56-494EC27039FB}"/>
              </a:ext>
            </a:extLst>
          </p:cNvPr>
          <p:cNvSpPr txBox="1">
            <a:spLocks/>
          </p:cNvSpPr>
          <p:nvPr/>
        </p:nvSpPr>
        <p:spPr>
          <a:xfrm>
            <a:off x="394421" y="2795464"/>
            <a:ext cx="7772400" cy="18722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rgbClr val="E6007E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2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 types de contrats</a:t>
            </a:r>
            <a:br>
              <a:rPr lang="fr-FR" sz="2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fr-FR" sz="28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Flèche : courbe vers la gauche 9">
            <a:extLst>
              <a:ext uri="{FF2B5EF4-FFF2-40B4-BE49-F238E27FC236}">
                <a16:creationId xmlns:a16="http://schemas.microsoft.com/office/drawing/2014/main" id="{03B8405F-F1D1-485E-B98C-A0BEC9DA5D8D}"/>
              </a:ext>
            </a:extLst>
          </p:cNvPr>
          <p:cNvSpPr/>
          <p:nvPr/>
        </p:nvSpPr>
        <p:spPr>
          <a:xfrm>
            <a:off x="3343506" y="4094223"/>
            <a:ext cx="432048" cy="576064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3352F612-3C72-48AF-AD2F-56B2B2766EAB}"/>
              </a:ext>
            </a:extLst>
          </p:cNvPr>
          <p:cNvSpPr txBox="1"/>
          <p:nvPr/>
        </p:nvSpPr>
        <p:spPr>
          <a:xfrm>
            <a:off x="1274340" y="4173782"/>
            <a:ext cx="2304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/>
              <a:t>Apprentissage</a:t>
            </a:r>
          </a:p>
        </p:txBody>
      </p:sp>
      <p:sp>
        <p:nvSpPr>
          <p:cNvPr id="12" name="Flèche : courbe vers la gauche 11">
            <a:extLst>
              <a:ext uri="{FF2B5EF4-FFF2-40B4-BE49-F238E27FC236}">
                <a16:creationId xmlns:a16="http://schemas.microsoft.com/office/drawing/2014/main" id="{7BF7F026-0FEC-455D-AF58-7817074D553D}"/>
              </a:ext>
            </a:extLst>
          </p:cNvPr>
          <p:cNvSpPr/>
          <p:nvPr/>
        </p:nvSpPr>
        <p:spPr>
          <a:xfrm rot="10800000">
            <a:off x="5115002" y="4094223"/>
            <a:ext cx="432048" cy="576064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AF4B7452-87B4-4504-8AAD-F0995415F2C0}"/>
              </a:ext>
            </a:extLst>
          </p:cNvPr>
          <p:cNvSpPr txBox="1"/>
          <p:nvPr/>
        </p:nvSpPr>
        <p:spPr>
          <a:xfrm>
            <a:off x="5359830" y="4197589"/>
            <a:ext cx="25965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/>
              <a:t>De professionnalisation</a:t>
            </a: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694B7E2B-8CBC-4132-A312-A6ABD056A139}"/>
              </a:ext>
            </a:extLst>
          </p:cNvPr>
          <p:cNvSpPr txBox="1"/>
          <p:nvPr/>
        </p:nvSpPr>
        <p:spPr>
          <a:xfrm>
            <a:off x="1130626" y="5168846"/>
            <a:ext cx="7488832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fr-FR" b="1"/>
              <a:t>Début du contrat </a:t>
            </a:r>
            <a:r>
              <a:rPr lang="fr-FR"/>
              <a:t>: entre 3 mois avant et après le début de la formation</a:t>
            </a:r>
          </a:p>
          <a:p>
            <a:endParaRPr lang="fr-FR" sz="1400"/>
          </a:p>
          <a:p>
            <a:pPr>
              <a:buFont typeface="Wingdings" panose="05000000000000000000" pitchFamily="2" charset="2"/>
              <a:buChar char="Ø"/>
            </a:pPr>
            <a:r>
              <a:rPr lang="fr-FR" b="1"/>
              <a:t>Fin du contrat : </a:t>
            </a:r>
            <a:r>
              <a:rPr lang="fr-FR"/>
              <a:t>le dernier jour des soutenances orales = marquant la fin de la formation, ou +/- 1 semaine après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811364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7AB1560-97B0-4864-B282-903A695063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fr-FR" sz="2800" dirty="0">
                <a:solidFill>
                  <a:srgbClr val="0070C0"/>
                </a:solidFill>
              </a:rPr>
              <a:t>LES AVANTAGES DE L’ALTERNANCE ?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368D234-68F6-4687-9E8F-1933B8CE9E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1520" y="1268759"/>
            <a:ext cx="8712968" cy="5549701"/>
          </a:xfrm>
        </p:spPr>
        <p:txBody>
          <a:bodyPr>
            <a:normAutofit lnSpcReduction="10000"/>
          </a:bodyPr>
          <a:lstStyle/>
          <a:p>
            <a:pPr lvl="0" algn="just">
              <a:buFont typeface="Wingdings" panose="05000000000000000000" pitchFamily="2" charset="2"/>
              <a:buChar char="Ø"/>
            </a:pPr>
            <a:r>
              <a:rPr lang="fr-FR" sz="2200" dirty="0"/>
              <a:t>La garantie d’obtenir le </a:t>
            </a:r>
            <a:r>
              <a:rPr lang="fr-FR" sz="2200" b="1" dirty="0"/>
              <a:t>même diplôme </a:t>
            </a:r>
            <a:r>
              <a:rPr lang="fr-FR" sz="2200" dirty="0"/>
              <a:t>qu’en formation initiale</a:t>
            </a:r>
          </a:p>
          <a:p>
            <a:pPr lvl="0" algn="just">
              <a:buFont typeface="Wingdings" panose="05000000000000000000" pitchFamily="2" charset="2"/>
              <a:buChar char="Ø"/>
            </a:pPr>
            <a:endParaRPr lang="fr-FR" sz="2200" dirty="0"/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fr-FR" sz="2200" dirty="0"/>
              <a:t>Le meilleur moyen de financer ses études avec </a:t>
            </a:r>
            <a:r>
              <a:rPr lang="fr-FR" sz="2200" b="1" dirty="0"/>
              <a:t>un salaire/mois </a:t>
            </a:r>
          </a:p>
          <a:p>
            <a:pPr marL="0" lvl="0" indent="0" algn="just">
              <a:buNone/>
            </a:pPr>
            <a:r>
              <a:rPr lang="fr-FR" sz="2200" dirty="0">
                <a:sym typeface="Wingdings" panose="05000000000000000000" pitchFamily="2" charset="2"/>
              </a:rPr>
              <a:t>	</a:t>
            </a:r>
            <a:endParaRPr lang="fr-FR" sz="2200" dirty="0"/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fr-FR" sz="2200" dirty="0"/>
              <a:t>Une </a:t>
            </a:r>
            <a:r>
              <a:rPr lang="fr-FR" sz="2200" b="1" dirty="0"/>
              <a:t>expérience</a:t>
            </a:r>
            <a:r>
              <a:rPr lang="fr-FR" sz="2200" dirty="0"/>
              <a:t> professionnelle </a:t>
            </a:r>
            <a:r>
              <a:rPr lang="fr-FR" sz="2200" b="1" dirty="0"/>
              <a:t>plus longue et plus qualitative</a:t>
            </a:r>
            <a:r>
              <a:rPr lang="fr-FR" sz="2200" dirty="0"/>
              <a:t> qu’un stage</a:t>
            </a:r>
          </a:p>
          <a:p>
            <a:pPr lvl="0" algn="just">
              <a:buFont typeface="Wingdings" panose="05000000000000000000" pitchFamily="2" charset="2"/>
              <a:buChar char="Ø"/>
            </a:pPr>
            <a:endParaRPr lang="fr-FR" sz="2200" dirty="0"/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fr-FR" sz="2200" dirty="0"/>
              <a:t>Véritable </a:t>
            </a:r>
            <a:r>
              <a:rPr lang="fr-FR" sz="2200" b="1" dirty="0"/>
              <a:t>plus-value </a:t>
            </a:r>
            <a:r>
              <a:rPr lang="fr-FR" sz="2200" dirty="0"/>
              <a:t>sur son CV !</a:t>
            </a:r>
          </a:p>
          <a:p>
            <a:pPr lvl="0" algn="just">
              <a:buFont typeface="Wingdings" panose="05000000000000000000" pitchFamily="2" charset="2"/>
              <a:buChar char="Ø"/>
            </a:pPr>
            <a:endParaRPr lang="fr-FR" sz="2200" dirty="0"/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fr-FR" sz="2200" dirty="0"/>
              <a:t>Formation </a:t>
            </a:r>
            <a:r>
              <a:rPr lang="fr-FR" sz="2200" b="1" dirty="0"/>
              <a:t>gratuite</a:t>
            </a:r>
            <a:r>
              <a:rPr lang="fr-FR" sz="2200" dirty="0"/>
              <a:t> pour l’étudiant</a:t>
            </a:r>
          </a:p>
          <a:p>
            <a:pPr lvl="0" algn="just">
              <a:buFont typeface="Wingdings" panose="05000000000000000000" pitchFamily="2" charset="2"/>
              <a:buChar char="Ø"/>
            </a:pPr>
            <a:endParaRPr lang="fr-FR" sz="2200" dirty="0"/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fr-FR" sz="2200" dirty="0"/>
              <a:t>Cotisation au </a:t>
            </a:r>
            <a:r>
              <a:rPr lang="fr-FR" sz="2200" b="1" dirty="0"/>
              <a:t>chômage</a:t>
            </a:r>
          </a:p>
          <a:p>
            <a:pPr lvl="0" algn="just">
              <a:buFont typeface="Wingdings" panose="05000000000000000000" pitchFamily="2" charset="2"/>
              <a:buChar char="Ø"/>
            </a:pPr>
            <a:endParaRPr lang="fr-FR" sz="2200" dirty="0"/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fr-FR" sz="2200" b="1" dirty="0">
                <a:sym typeface="Wingdings" panose="05000000000000000000" pitchFamily="2" charset="2"/>
              </a:rPr>
              <a:t>Coût moins </a:t>
            </a:r>
            <a:r>
              <a:rPr lang="fr-FR" sz="2200" dirty="0">
                <a:sym typeface="Wingdings" panose="05000000000000000000" pitchFamily="2" charset="2"/>
              </a:rPr>
              <a:t>cher à l’entreprise</a:t>
            </a:r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09952A6-B856-430A-B503-DC7C87FC23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6D085-4A73-43FD-8468-95843195C767}" type="slidenum">
              <a:rPr lang="fr-FR" smtClean="0"/>
              <a:pPr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265172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162976"/>
            <a:ext cx="8363272" cy="529036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fr-FR" sz="2400" dirty="0"/>
          </a:p>
          <a:p>
            <a:pPr>
              <a:buFont typeface="Wingdings" panose="05000000000000000000" pitchFamily="2" charset="2"/>
              <a:buChar char="Ø"/>
            </a:pPr>
            <a:endParaRPr lang="fr-FR" sz="2400" dirty="0"/>
          </a:p>
          <a:p>
            <a:pPr>
              <a:buFont typeface="Wingdings" panose="05000000000000000000" pitchFamily="2" charset="2"/>
              <a:buChar char="Ø"/>
            </a:pPr>
            <a:endParaRPr lang="fr-FR" sz="2400" dirty="0"/>
          </a:p>
          <a:p>
            <a:pPr marL="0" indent="0">
              <a:buNone/>
            </a:pPr>
            <a:endParaRPr lang="fr-FR" sz="2400" dirty="0"/>
          </a:p>
          <a:p>
            <a:pPr>
              <a:buFont typeface="Wingdings" panose="05000000000000000000" pitchFamily="2" charset="2"/>
              <a:buChar char="Ø"/>
            </a:pPr>
            <a:endParaRPr lang="fr-FR" sz="2400" u="sng" dirty="0"/>
          </a:p>
          <a:p>
            <a:pPr marL="0" indent="0">
              <a:buNone/>
            </a:pPr>
            <a:endParaRPr lang="fr-FR" sz="1200" u="sng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6D085-4A73-43FD-8468-95843195C767}" type="slidenum">
              <a:rPr lang="fr-FR" smtClean="0"/>
              <a:pPr/>
              <a:t>4</a:t>
            </a:fld>
            <a:endParaRPr lang="fr-FR"/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C762B13E-863F-4FE0-A14E-3A87B02CE92B}"/>
              </a:ext>
            </a:extLst>
          </p:cNvPr>
          <p:cNvSpPr txBox="1"/>
          <p:nvPr/>
        </p:nvSpPr>
        <p:spPr>
          <a:xfrm>
            <a:off x="5076056" y="5661248"/>
            <a:ext cx="1080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9C24A6CF-656A-4FB7-AF57-D8253485E032}"/>
              </a:ext>
            </a:extLst>
          </p:cNvPr>
          <p:cNvSpPr/>
          <p:nvPr/>
        </p:nvSpPr>
        <p:spPr>
          <a:xfrm>
            <a:off x="539552" y="4828690"/>
            <a:ext cx="828092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fr-FR" dirty="0"/>
              <a:t>Le temps de travail : identique aux autres salariés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b="1" dirty="0"/>
              <a:t> Temps plein </a:t>
            </a:r>
            <a:r>
              <a:rPr lang="fr-FR" dirty="0"/>
              <a:t>(35h/semaine ou plus si prévu dans la convention collective)</a:t>
            </a:r>
            <a:r>
              <a:rPr lang="fr-FR" b="1" dirty="0"/>
              <a:t>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b="1" dirty="0"/>
              <a:t> Heures supplémentaires possibles </a:t>
            </a:r>
            <a:r>
              <a:rPr lang="fr-FR" dirty="0"/>
              <a:t>=&gt; récupération/paiement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dirty="0"/>
              <a:t>Période d’essais : 45 jours consécutifs en entreprise</a:t>
            </a:r>
          </a:p>
        </p:txBody>
      </p:sp>
      <p:graphicFrame>
        <p:nvGraphicFramePr>
          <p:cNvPr id="5" name="Tableau 4">
            <a:extLst>
              <a:ext uri="{FF2B5EF4-FFF2-40B4-BE49-F238E27FC236}">
                <a16:creationId xmlns:a16="http://schemas.microsoft.com/office/drawing/2014/main" id="{562C616A-3497-86E0-15E4-C4C43C15EB1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8063703"/>
              </p:ext>
            </p:extLst>
          </p:nvPr>
        </p:nvGraphicFramePr>
        <p:xfrm>
          <a:off x="291419" y="827420"/>
          <a:ext cx="8496945" cy="3692911"/>
        </p:xfrm>
        <a:graphic>
          <a:graphicData uri="http://schemas.openxmlformats.org/drawingml/2006/table">
            <a:tbl>
              <a:tblPr/>
              <a:tblGrid>
                <a:gridCol w="1699389">
                  <a:extLst>
                    <a:ext uri="{9D8B030D-6E8A-4147-A177-3AD203B41FA5}">
                      <a16:colId xmlns:a16="http://schemas.microsoft.com/office/drawing/2014/main" val="2416818913"/>
                    </a:ext>
                  </a:extLst>
                </a:gridCol>
                <a:gridCol w="1699389">
                  <a:extLst>
                    <a:ext uri="{9D8B030D-6E8A-4147-A177-3AD203B41FA5}">
                      <a16:colId xmlns:a16="http://schemas.microsoft.com/office/drawing/2014/main" val="2534120281"/>
                    </a:ext>
                  </a:extLst>
                </a:gridCol>
                <a:gridCol w="1699389">
                  <a:extLst>
                    <a:ext uri="{9D8B030D-6E8A-4147-A177-3AD203B41FA5}">
                      <a16:colId xmlns:a16="http://schemas.microsoft.com/office/drawing/2014/main" val="2694992851"/>
                    </a:ext>
                  </a:extLst>
                </a:gridCol>
                <a:gridCol w="1699389">
                  <a:extLst>
                    <a:ext uri="{9D8B030D-6E8A-4147-A177-3AD203B41FA5}">
                      <a16:colId xmlns:a16="http://schemas.microsoft.com/office/drawing/2014/main" val="2023842391"/>
                    </a:ext>
                  </a:extLst>
                </a:gridCol>
                <a:gridCol w="1699389">
                  <a:extLst>
                    <a:ext uri="{9D8B030D-6E8A-4147-A177-3AD203B41FA5}">
                      <a16:colId xmlns:a16="http://schemas.microsoft.com/office/drawing/2014/main" val="4019885078"/>
                    </a:ext>
                  </a:extLst>
                </a:gridCol>
              </a:tblGrid>
              <a:tr h="103036">
                <a:tc>
                  <a:txBody>
                    <a:bodyPr/>
                    <a:lstStyle/>
                    <a:p>
                      <a:r>
                        <a:rPr lang="fr-FR" sz="1200" b="1" dirty="0"/>
                        <a:t>Situation</a:t>
                      </a:r>
                    </a:p>
                  </a:txBody>
                  <a:tcPr marL="32561" marR="32561" marT="16280" marB="1628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1200" b="1"/>
                        <a:t>16 à 17 ans</a:t>
                      </a:r>
                    </a:p>
                  </a:txBody>
                  <a:tcPr marL="32561" marR="32561" marT="16280" marB="1628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1200" b="1"/>
                        <a:t>18-20 ans</a:t>
                      </a:r>
                    </a:p>
                  </a:txBody>
                  <a:tcPr marL="32561" marR="32561" marT="16280" marB="1628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1200" b="1"/>
                        <a:t>21-25 ans</a:t>
                      </a:r>
                    </a:p>
                  </a:txBody>
                  <a:tcPr marL="32561" marR="32561" marT="16280" marB="1628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1200" b="1" dirty="0"/>
                        <a:t>26 ans et plus</a:t>
                      </a:r>
                    </a:p>
                  </a:txBody>
                  <a:tcPr marL="32561" marR="32561" marT="16280" marB="1628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02771664"/>
                  </a:ext>
                </a:extLst>
              </a:tr>
              <a:tr h="1107639">
                <a:tc>
                  <a:txBody>
                    <a:bodyPr/>
                    <a:lstStyle/>
                    <a:p>
                      <a:r>
                        <a:rPr lang="fr-FR" sz="1200" b="1" dirty="0"/>
                        <a:t>1</a:t>
                      </a:r>
                      <a:r>
                        <a:rPr lang="fr-FR" sz="1200" b="1" baseline="30000" dirty="0"/>
                        <a:t>re</a:t>
                      </a:r>
                      <a:r>
                        <a:rPr lang="fr-FR" sz="1200" b="1" dirty="0"/>
                        <a:t> année</a:t>
                      </a:r>
                    </a:p>
                    <a:p>
                      <a:r>
                        <a:rPr lang="fr-FR" sz="1200" b="1" dirty="0"/>
                        <a:t>En brut</a:t>
                      </a:r>
                    </a:p>
                  </a:txBody>
                  <a:tcPr marL="32561" marR="32561" marT="16280" marB="1628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27 % du Smic, soit 492,22 €</a:t>
                      </a:r>
                    </a:p>
                  </a:txBody>
                  <a:tcPr marL="32561" marR="32561" marT="16280" marB="1628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43 % du Smic, soit 783,90 €</a:t>
                      </a:r>
                    </a:p>
                  </a:txBody>
                  <a:tcPr marL="32561" marR="32561" marT="16280" marB="1628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966,21 €</a:t>
                      </a:r>
                    </a:p>
                  </a:txBody>
                  <a:tcPr marL="32561" marR="32561" marT="16280" marB="1628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1 823,03 €</a:t>
                      </a:r>
                    </a:p>
                  </a:txBody>
                  <a:tcPr marL="32561" marR="32561" marT="16280" marB="1628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30167833"/>
                  </a:ext>
                </a:extLst>
              </a:tr>
              <a:tr h="1184916">
                <a:tc>
                  <a:txBody>
                    <a:bodyPr/>
                    <a:lstStyle/>
                    <a:p>
                      <a:r>
                        <a:rPr lang="fr-FR" sz="1200" b="1" dirty="0"/>
                        <a:t>2</a:t>
                      </a:r>
                      <a:r>
                        <a:rPr lang="fr-FR" sz="1200" b="1" baseline="30000" dirty="0"/>
                        <a:t>e</a:t>
                      </a:r>
                      <a:r>
                        <a:rPr lang="fr-FR" sz="1200" b="1" dirty="0"/>
                        <a:t> année</a:t>
                      </a:r>
                    </a:p>
                    <a:p>
                      <a:r>
                        <a:rPr lang="fr-FR" sz="1200" b="1" dirty="0"/>
                        <a:t>En brut</a:t>
                      </a:r>
                    </a:p>
                  </a:txBody>
                  <a:tcPr marL="32561" marR="32561" marT="16280" marB="1628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1200"/>
                        <a:t>39 % du Smic, soit 710,98 €</a:t>
                      </a:r>
                    </a:p>
                  </a:txBody>
                  <a:tcPr marL="32561" marR="32561" marT="16280" marB="1628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51 % du Smic, soit 929,75 €</a:t>
                      </a:r>
                    </a:p>
                  </a:txBody>
                  <a:tcPr marL="32561" marR="32561" marT="16280" marB="1628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1 112,05 €</a:t>
                      </a:r>
                    </a:p>
                  </a:txBody>
                  <a:tcPr marL="32561" marR="32561" marT="16280" marB="1628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1 823,03 €</a:t>
                      </a:r>
                    </a:p>
                  </a:txBody>
                  <a:tcPr marL="32561" marR="32561" marT="16280" marB="1628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50057098"/>
                  </a:ext>
                </a:extLst>
              </a:tr>
              <a:tr h="1184916">
                <a:tc>
                  <a:txBody>
                    <a:bodyPr/>
                    <a:lstStyle/>
                    <a:p>
                      <a:r>
                        <a:rPr lang="fr-FR" sz="1200" b="1" dirty="0"/>
                        <a:t>3</a:t>
                      </a:r>
                      <a:r>
                        <a:rPr lang="fr-FR" sz="1200" b="1" baseline="30000" dirty="0"/>
                        <a:t>e</a:t>
                      </a:r>
                      <a:r>
                        <a:rPr lang="fr-FR" sz="1200" b="1" dirty="0"/>
                        <a:t> année</a:t>
                      </a:r>
                    </a:p>
                    <a:p>
                      <a:r>
                        <a:rPr lang="fr-FR" sz="1200" b="1" dirty="0"/>
                        <a:t>En brut</a:t>
                      </a:r>
                    </a:p>
                  </a:txBody>
                  <a:tcPr marL="32561" marR="32561" marT="16280" marB="1628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55 % du Smic, soit 1 002,67 €</a:t>
                      </a:r>
                    </a:p>
                  </a:txBody>
                  <a:tcPr marL="32561" marR="32561" marT="16280" marB="1628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1200"/>
                        <a:t>67 % du Smic, soit 1 221,43 €</a:t>
                      </a:r>
                    </a:p>
                  </a:txBody>
                  <a:tcPr marL="32561" marR="32561" marT="16280" marB="1628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1 421,97 €</a:t>
                      </a:r>
                    </a:p>
                  </a:txBody>
                  <a:tcPr marL="32561" marR="32561" marT="16280" marB="1628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1 823,03 €</a:t>
                      </a:r>
                    </a:p>
                  </a:txBody>
                  <a:tcPr marL="32561" marR="32561" marT="16280" marB="1628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8657622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247332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39552" y="530520"/>
            <a:ext cx="8229600" cy="585080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r-FR" sz="2800" b="1" dirty="0">
                <a:solidFill>
                  <a:srgbClr val="0070C0"/>
                </a:solidFill>
                <a:latin typeface="+mj-lt"/>
                <a:ea typeface="+mj-ea"/>
                <a:cs typeface="+mj-cs"/>
              </a:rPr>
              <a:t>LES DROITS DE L’ALTERNANT?</a:t>
            </a:r>
          </a:p>
          <a:p>
            <a:pPr marL="0" indent="0">
              <a:buNone/>
            </a:pPr>
            <a:endParaRPr lang="fr-FR" sz="2800" b="1" dirty="0">
              <a:solidFill>
                <a:srgbClr val="0070C0"/>
              </a:solidFill>
              <a:latin typeface="+mj-lt"/>
              <a:ea typeface="+mj-ea"/>
              <a:cs typeface="+mj-cs"/>
            </a:endParaRPr>
          </a:p>
          <a:p>
            <a:pPr>
              <a:buFont typeface="Wingdings" panose="05000000000000000000" pitchFamily="2" charset="2"/>
              <a:buChar char="Ø"/>
            </a:pPr>
            <a:endParaRPr lang="fr-FR" sz="2000" u="sng" dirty="0"/>
          </a:p>
          <a:p>
            <a:pPr>
              <a:buFont typeface="Wingdings" panose="05000000000000000000" pitchFamily="2" charset="2"/>
              <a:buChar char="Ø"/>
            </a:pPr>
            <a:endParaRPr lang="fr-FR" sz="2000" u="sng" dirty="0"/>
          </a:p>
          <a:p>
            <a:pPr>
              <a:buFont typeface="Wingdings" panose="05000000000000000000" pitchFamily="2" charset="2"/>
              <a:buChar char="Ø"/>
            </a:pPr>
            <a:endParaRPr lang="fr-FR" sz="2000" u="sng" dirty="0"/>
          </a:p>
          <a:p>
            <a:pPr marL="0" indent="0">
              <a:buNone/>
            </a:pPr>
            <a:endParaRPr lang="fr-FR" sz="2000" u="sng" dirty="0"/>
          </a:p>
          <a:p>
            <a:pPr>
              <a:buFont typeface="Arial" panose="020B0604020202020204" pitchFamily="34" charset="0"/>
              <a:buChar char="•"/>
            </a:pPr>
            <a:r>
              <a:rPr lang="fr-FR" sz="2400" b="1" dirty="0"/>
              <a:t>Identiques</a:t>
            </a:r>
            <a:r>
              <a:rPr lang="fr-FR" sz="2400" dirty="0"/>
              <a:t> à ceux des autres salariés de l’entreprise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sz="2400" dirty="0"/>
              <a:t>Un </a:t>
            </a:r>
            <a:r>
              <a:rPr lang="fr-FR" sz="2400" b="1" dirty="0"/>
              <a:t>congé supplémentaire de 5 jours ouvrables </a:t>
            </a:r>
            <a:r>
              <a:rPr lang="fr-FR" sz="2400" dirty="0"/>
              <a:t>pour la préparation des examens (s’ajoute aux congés payés et sont rémunérés)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sz="2400" dirty="0"/>
              <a:t>Accompagnement et suivi en entreprise par le </a:t>
            </a:r>
            <a:r>
              <a:rPr lang="fr-FR" sz="2400" b="1" dirty="0"/>
              <a:t>Tuteur Entreprise/Maître d’Apprentissage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sz="2400" dirty="0"/>
              <a:t>Accompagnement et suivi à l’UPPA par un </a:t>
            </a:r>
            <a:r>
              <a:rPr lang="fr-FR" sz="2400" b="1" dirty="0"/>
              <a:t>enseignant référent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sz="2400" b="1" dirty="0"/>
              <a:t>Exonération des droits d’inscription nationaux </a:t>
            </a:r>
            <a:r>
              <a:rPr lang="fr-FR" sz="2400" dirty="0"/>
              <a:t>à l’université</a:t>
            </a:r>
          </a:p>
          <a:p>
            <a:pPr marL="0" indent="0">
              <a:buNone/>
            </a:pPr>
            <a:endParaRPr lang="fr-FR" sz="1400" dirty="0"/>
          </a:p>
          <a:p>
            <a:pPr marL="0" indent="0">
              <a:buNone/>
            </a:pPr>
            <a:endParaRPr lang="fr-FR" sz="2400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6D085-4A73-43FD-8468-95843195C767}" type="slidenum">
              <a:rPr lang="fr-FR" smtClean="0"/>
              <a:pPr/>
              <a:t>5</a:t>
            </a:fld>
            <a:endParaRPr lang="fr-FR"/>
          </a:p>
        </p:txBody>
      </p:sp>
      <p:sp>
        <p:nvSpPr>
          <p:cNvPr id="5" name="Rectangle à coins arrondis 2">
            <a:extLst>
              <a:ext uri="{FF2B5EF4-FFF2-40B4-BE49-F238E27FC236}">
                <a16:creationId xmlns:a16="http://schemas.microsoft.com/office/drawing/2014/main" id="{0A191008-0E49-496F-B1B6-2B3D26CD6525}"/>
              </a:ext>
            </a:extLst>
          </p:cNvPr>
          <p:cNvSpPr/>
          <p:nvPr/>
        </p:nvSpPr>
        <p:spPr>
          <a:xfrm>
            <a:off x="827584" y="1484784"/>
            <a:ext cx="7272808" cy="925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b="1" dirty="0"/>
              <a:t>L’alternant a un statut de salarié</a:t>
            </a:r>
          </a:p>
          <a:p>
            <a:pPr algn="ctr"/>
            <a:r>
              <a:rPr lang="fr-FR" sz="2800" b="1" dirty="0"/>
              <a:t>(et non plus le statut étudiant)</a:t>
            </a:r>
          </a:p>
        </p:txBody>
      </p:sp>
    </p:spTree>
    <p:extLst>
      <p:ext uri="{BB962C8B-B14F-4D97-AF65-F5344CB8AC3E}">
        <p14:creationId xmlns:p14="http://schemas.microsoft.com/office/powerpoint/2010/main" val="26872391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80864" y="562416"/>
            <a:ext cx="8229600" cy="610694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sz="2800" b="1" dirty="0">
                <a:solidFill>
                  <a:srgbClr val="0070C0"/>
                </a:solidFill>
              </a:rPr>
              <a:t>LES OBLIGATIONS DE L’ALTERNANT :</a:t>
            </a:r>
          </a:p>
          <a:p>
            <a:pPr marL="0" indent="0">
              <a:buNone/>
            </a:pPr>
            <a:endParaRPr lang="fr-FR" sz="2000" u="sng" dirty="0"/>
          </a:p>
          <a:p>
            <a:pPr>
              <a:buFont typeface="Arial" panose="020B0604020202020204" pitchFamily="34" charset="0"/>
              <a:buChar char="•"/>
            </a:pPr>
            <a:r>
              <a:rPr lang="fr-FR" sz="2400" dirty="0"/>
              <a:t>S’inscrire à l’UPPA, dans la formation correspondante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sz="2400" dirty="0"/>
              <a:t>Payer la CVEC (Contribution de vie étudiante et de campus) de 103 € si contrat d’apprentissage </a:t>
            </a:r>
            <a:r>
              <a:rPr lang="fr-FR" sz="1600" i="1" dirty="0"/>
              <a:t>(</a:t>
            </a:r>
            <a:r>
              <a:rPr lang="fr-FR" sz="1600" i="1" dirty="0">
                <a:sym typeface="Wingdings" panose="05000000000000000000" pitchFamily="2" charset="2"/>
              </a:rPr>
              <a:t> Exonération si contrat de professionnalisation)</a:t>
            </a:r>
            <a:endParaRPr lang="fr-FR" sz="1600" i="1" dirty="0"/>
          </a:p>
          <a:p>
            <a:pPr>
              <a:buFont typeface="Arial" panose="020B0604020202020204" pitchFamily="34" charset="0"/>
              <a:buChar char="•"/>
            </a:pPr>
            <a:r>
              <a:rPr lang="fr-FR" sz="2400" dirty="0"/>
              <a:t>Respecter le règlement intérieur de l’entreprise et de l’UPPA (+ charte des examens)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sz="2400" dirty="0"/>
              <a:t>Obligation d’assiduité à l’UPPA via </a:t>
            </a:r>
            <a:r>
              <a:rPr lang="fr-FR" sz="2400" b="1" dirty="0" err="1">
                <a:solidFill>
                  <a:srgbClr val="FF0000"/>
                </a:solidFill>
              </a:rPr>
              <a:t>EduSign</a:t>
            </a:r>
            <a:r>
              <a:rPr lang="fr-FR" sz="2400" dirty="0" err="1"/>
              <a:t>Obligation</a:t>
            </a:r>
            <a:r>
              <a:rPr lang="fr-FR" sz="2400" dirty="0"/>
              <a:t> d’assiduité en entreprise : justification des absences par un </a:t>
            </a:r>
            <a:r>
              <a:rPr lang="fr-FR" sz="2400" b="1" dirty="0">
                <a:solidFill>
                  <a:srgbClr val="FF0000"/>
                </a:solidFill>
              </a:rPr>
              <a:t>arrêt de travail</a:t>
            </a:r>
          </a:p>
          <a:p>
            <a:pPr>
              <a:buFont typeface="Arial" panose="020B0604020202020204" pitchFamily="34" charset="0"/>
              <a:buChar char="•"/>
            </a:pPr>
            <a:endParaRPr lang="fr-FR" sz="2400" b="1" dirty="0"/>
          </a:p>
          <a:p>
            <a:pPr>
              <a:buFont typeface="Arial" panose="020B0604020202020204" pitchFamily="34" charset="0"/>
              <a:buChar char="•"/>
            </a:pPr>
            <a:endParaRPr lang="fr-FR" sz="2400" b="1" dirty="0"/>
          </a:p>
          <a:p>
            <a:pPr>
              <a:buFont typeface="Arial" panose="020B0604020202020204" pitchFamily="34" charset="0"/>
              <a:buChar char="•"/>
            </a:pPr>
            <a:endParaRPr lang="fr-FR" sz="2400" b="1" dirty="0"/>
          </a:p>
          <a:p>
            <a:pPr>
              <a:buFont typeface="Wingdings" panose="05000000000000000000" pitchFamily="2" charset="2"/>
              <a:buChar char="Ø"/>
            </a:pPr>
            <a:endParaRPr lang="fr-FR" sz="2400" dirty="0"/>
          </a:p>
          <a:p>
            <a:pPr marL="0" indent="0">
              <a:buNone/>
            </a:pPr>
            <a:endParaRPr lang="fr-FR" sz="2400" dirty="0"/>
          </a:p>
          <a:p>
            <a:pPr marL="0" indent="0">
              <a:buNone/>
            </a:pPr>
            <a:endParaRPr lang="fr-FR" sz="2400" dirty="0"/>
          </a:p>
          <a:p>
            <a:pPr>
              <a:buFont typeface="Wingdings" panose="05000000000000000000" pitchFamily="2" charset="2"/>
              <a:buChar char="Ø"/>
            </a:pPr>
            <a:endParaRPr lang="fr-FR" sz="2400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6D085-4A73-43FD-8468-95843195C767}" type="slidenum">
              <a:rPr lang="fr-FR" smtClean="0"/>
              <a:pPr/>
              <a:t>6</a:t>
            </a:fld>
            <a:endParaRPr lang="fr-FR"/>
          </a:p>
        </p:txBody>
      </p:sp>
      <p:sp>
        <p:nvSpPr>
          <p:cNvPr id="9" name="Rectangle à coins arrondis 2">
            <a:extLst>
              <a:ext uri="{FF2B5EF4-FFF2-40B4-BE49-F238E27FC236}">
                <a16:creationId xmlns:a16="http://schemas.microsoft.com/office/drawing/2014/main" id="{920E2F4C-9289-48FD-B2F4-4F84C7D92AE7}"/>
              </a:ext>
            </a:extLst>
          </p:cNvPr>
          <p:cNvSpPr/>
          <p:nvPr/>
        </p:nvSpPr>
        <p:spPr>
          <a:xfrm>
            <a:off x="935596" y="5301208"/>
            <a:ext cx="7272808" cy="78118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b="1" dirty="0"/>
              <a:t>Les étudiants boursiers ne le sont plus quand ils sont alternants</a:t>
            </a:r>
          </a:p>
        </p:txBody>
      </p:sp>
    </p:spTree>
    <p:extLst>
      <p:ext uri="{BB962C8B-B14F-4D97-AF65-F5344CB8AC3E}">
        <p14:creationId xmlns:p14="http://schemas.microsoft.com/office/powerpoint/2010/main" val="37376252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6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89"/>
          </a:xfrm>
          <a:noFill/>
          <a:ln>
            <a:noFill/>
          </a:ln>
        </p:spPr>
        <p:txBody>
          <a:bodyPr>
            <a:normAutofit/>
          </a:bodyPr>
          <a:lstStyle/>
          <a:p>
            <a:pPr algn="l"/>
            <a:r>
              <a:rPr lang="fr-FR" sz="2800" dirty="0">
                <a:solidFill>
                  <a:srgbClr val="0070C0"/>
                </a:solidFill>
              </a:rPr>
              <a:t>L’ÉTABLISSEMENT DU CONTRAT D’ALTERNANCE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258220"/>
            <a:ext cx="8229600" cy="5530626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fr-FR" sz="2400" b="1" dirty="0"/>
              <a:t>Une fiche de liaison à compléter par vous et l’entreprise</a:t>
            </a:r>
            <a:r>
              <a:rPr lang="fr-FR" sz="2400" dirty="0"/>
              <a:t> </a:t>
            </a:r>
          </a:p>
          <a:p>
            <a:pPr marL="0" indent="0">
              <a:buNone/>
            </a:pPr>
            <a:r>
              <a:rPr lang="fr-FR" sz="2400" dirty="0"/>
              <a:t>-&gt; la faire valider par le Responsable de formation qui ensuite la transmet au Pôle Alternance</a:t>
            </a:r>
          </a:p>
          <a:p>
            <a:pPr marL="0" indent="0">
              <a:buNone/>
            </a:pPr>
            <a:endParaRPr lang="fr-FR" sz="1200" dirty="0"/>
          </a:p>
          <a:p>
            <a:pPr>
              <a:buFont typeface="Wingdings" panose="05000000000000000000" pitchFamily="2" charset="2"/>
              <a:buChar char="Ø"/>
            </a:pPr>
            <a:r>
              <a:rPr lang="fr-FR" sz="2400" dirty="0"/>
              <a:t>Le Pôle Alternance établit les documents contractuels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r-FR" sz="2000" dirty="0"/>
              <a:t>Un </a:t>
            </a:r>
            <a:r>
              <a:rPr lang="fr-FR" sz="2000" b="1" dirty="0"/>
              <a:t>formulaire </a:t>
            </a:r>
            <a:r>
              <a:rPr lang="fr-FR" sz="2000" b="1" dirty="0" err="1"/>
              <a:t>cerfa</a:t>
            </a:r>
            <a:r>
              <a:rPr lang="fr-FR" sz="2000" dirty="0"/>
              <a:t> + une </a:t>
            </a:r>
            <a:r>
              <a:rPr lang="fr-FR" sz="2000" b="1" dirty="0"/>
              <a:t>notice explicative + </a:t>
            </a:r>
            <a:r>
              <a:rPr lang="fr-FR" sz="2000" dirty="0"/>
              <a:t>Une </a:t>
            </a:r>
            <a:r>
              <a:rPr lang="fr-FR" sz="2000" b="1" dirty="0"/>
              <a:t>convention de formation =&gt; </a:t>
            </a:r>
            <a:r>
              <a:rPr lang="fr-FR" sz="2000" dirty="0"/>
              <a:t>envoie à l’employeur pour signature</a:t>
            </a:r>
          </a:p>
          <a:p>
            <a:pPr>
              <a:buFont typeface="Wingdings" panose="05000000000000000000" pitchFamily="2" charset="2"/>
              <a:buChar char="Ø"/>
            </a:pPr>
            <a:endParaRPr lang="fr-FR" sz="2400" b="1" dirty="0"/>
          </a:p>
          <a:p>
            <a:pPr>
              <a:buFont typeface="Wingdings" panose="05000000000000000000" pitchFamily="2" charset="2"/>
              <a:buChar char="Ø"/>
            </a:pPr>
            <a:endParaRPr lang="fr-FR" sz="2400" dirty="0"/>
          </a:p>
          <a:p>
            <a:pPr marL="0" indent="0">
              <a:buNone/>
            </a:pPr>
            <a:endParaRPr lang="fr-FR" sz="2400" dirty="0"/>
          </a:p>
          <a:p>
            <a:pPr marL="0" indent="0">
              <a:buNone/>
            </a:pPr>
            <a:endParaRPr lang="fr-FR" sz="2400" dirty="0"/>
          </a:p>
          <a:p>
            <a:pPr>
              <a:buFont typeface="Wingdings" panose="05000000000000000000" pitchFamily="2" charset="2"/>
              <a:buChar char="Ø"/>
            </a:pPr>
            <a:endParaRPr lang="fr-FR" sz="2400" dirty="0"/>
          </a:p>
          <a:p>
            <a:pPr>
              <a:buFont typeface="Wingdings" panose="05000000000000000000" pitchFamily="2" charset="2"/>
              <a:buChar char="Ø"/>
            </a:pPr>
            <a:endParaRPr lang="fr-FR" sz="2400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6D085-4A73-43FD-8468-95843195C767}" type="slidenum">
              <a:rPr lang="fr-FR" smtClean="0"/>
              <a:pPr/>
              <a:t>7</a:t>
            </a:fld>
            <a:endParaRPr lang="fr-FR"/>
          </a:p>
        </p:txBody>
      </p:sp>
      <p:sp>
        <p:nvSpPr>
          <p:cNvPr id="8" name="Rectangle : coins arrondis 7">
            <a:extLst>
              <a:ext uri="{FF2B5EF4-FFF2-40B4-BE49-F238E27FC236}">
                <a16:creationId xmlns:a16="http://schemas.microsoft.com/office/drawing/2014/main" id="{49B729F5-F5D9-401F-A6D0-09BBA4E79DA2}"/>
              </a:ext>
            </a:extLst>
          </p:cNvPr>
          <p:cNvSpPr/>
          <p:nvPr/>
        </p:nvSpPr>
        <p:spPr>
          <a:xfrm>
            <a:off x="107504" y="4199074"/>
            <a:ext cx="8728484" cy="1944217"/>
          </a:xfrm>
          <a:prstGeom prst="round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40885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b="1" dirty="0">
                <a:solidFill>
                  <a:schemeClr val="bg1"/>
                </a:solidFill>
              </a:rPr>
              <a:t>Prolongation de l’Aide exceptionnelle de l’Etat</a:t>
            </a:r>
          </a:p>
          <a:p>
            <a:pPr algn="ctr"/>
            <a:r>
              <a:rPr lang="fr-FR" sz="2400" b="1" dirty="0">
                <a:solidFill>
                  <a:schemeClr val="bg1"/>
                </a:solidFill>
              </a:rPr>
              <a:t> 6 000 € pour une personne </a:t>
            </a:r>
            <a:r>
              <a:rPr lang="fr-FR" sz="2400" b="1" dirty="0" err="1">
                <a:solidFill>
                  <a:schemeClr val="bg1"/>
                </a:solidFill>
              </a:rPr>
              <a:t>Rqth</a:t>
            </a:r>
            <a:endParaRPr lang="fr-FR" sz="2400" b="1" dirty="0">
              <a:solidFill>
                <a:schemeClr val="bg1"/>
              </a:solidFill>
            </a:endParaRPr>
          </a:p>
          <a:p>
            <a:pPr algn="ctr"/>
            <a:r>
              <a:rPr lang="fr-FR" sz="2400" b="1" dirty="0">
                <a:solidFill>
                  <a:schemeClr val="bg1"/>
                </a:solidFill>
              </a:rPr>
              <a:t>5000 € dans une entreprise de – de 250 salariés</a:t>
            </a:r>
          </a:p>
          <a:p>
            <a:pPr algn="ctr"/>
            <a:r>
              <a:rPr lang="fr-FR" sz="2400" b="1" dirty="0">
                <a:solidFill>
                  <a:schemeClr val="bg1"/>
                </a:solidFill>
              </a:rPr>
              <a:t>2000 € dans une entreprise de 250 salariés et + </a:t>
            </a:r>
          </a:p>
          <a:p>
            <a:pPr algn="ctr"/>
            <a:r>
              <a:rPr lang="fr-FR" sz="2000" i="1" dirty="0">
                <a:solidFill>
                  <a:schemeClr val="bg1"/>
                </a:solidFill>
              </a:rPr>
              <a:t>NB : Les employeurs publics ne sont pas éligibles à cette aide.</a:t>
            </a:r>
          </a:p>
        </p:txBody>
      </p:sp>
    </p:spTree>
    <p:extLst>
      <p:ext uri="{BB962C8B-B14F-4D97-AF65-F5344CB8AC3E}">
        <p14:creationId xmlns:p14="http://schemas.microsoft.com/office/powerpoint/2010/main" val="35338082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82352" y="1196752"/>
            <a:ext cx="8579296" cy="5860655"/>
          </a:xfrm>
        </p:spPr>
        <p:txBody>
          <a:bodyPr>
            <a:normAutofit/>
          </a:bodyPr>
          <a:lstStyle/>
          <a:p>
            <a:pPr algn="l">
              <a:spcBef>
                <a:spcPts val="600"/>
              </a:spcBef>
              <a:spcAft>
                <a:spcPts val="600"/>
              </a:spcAft>
            </a:pPr>
            <a:r>
              <a:rPr lang="fr-FR" sz="2200" dirty="0">
                <a:latin typeface="+mn-lt"/>
              </a:rPr>
              <a:t>Forfait « Restauration » </a:t>
            </a:r>
            <a:r>
              <a:rPr lang="fr-FR" sz="2200" b="0" dirty="0">
                <a:latin typeface="+mn-lt"/>
              </a:rPr>
              <a:t>: </a:t>
            </a:r>
            <a:r>
              <a:rPr lang="fr-FR" sz="2200" dirty="0">
                <a:solidFill>
                  <a:srgbClr val="0070C0"/>
                </a:solidFill>
                <a:latin typeface="+mn-lt"/>
              </a:rPr>
              <a:t>3 € / repas du midi </a:t>
            </a:r>
            <a:r>
              <a:rPr lang="fr-FR" sz="2200" b="0" dirty="0">
                <a:latin typeface="+mn-lt"/>
              </a:rPr>
              <a:t>lors de semaines ou journées de formation à l’UPPA (les repas du soirs ne sont pas concernés)</a:t>
            </a:r>
            <a:br>
              <a:rPr lang="fr-FR" sz="2200" b="0" dirty="0">
                <a:latin typeface="+mn-lt"/>
              </a:rPr>
            </a:br>
            <a:r>
              <a:rPr lang="fr-FR" sz="2200" b="0" u="sng" dirty="0">
                <a:latin typeface="+mn-lt"/>
              </a:rPr>
              <a:t>Condition pour en bénéficier :</a:t>
            </a:r>
            <a:r>
              <a:rPr lang="fr-FR" sz="2200" b="0" dirty="0">
                <a:latin typeface="+mn-lt"/>
              </a:rPr>
              <a:t> Être présent en formation (EduSign)</a:t>
            </a:r>
            <a:br>
              <a:rPr lang="fr-FR" sz="2200" b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fr-FR" sz="2200" dirty="0">
                <a:solidFill>
                  <a:srgbClr val="0070C0"/>
                </a:solidFill>
                <a:latin typeface="+mn-lt"/>
              </a:rPr>
              <a:t>+</a:t>
            </a:r>
            <a:br>
              <a:rPr lang="fr-FR" sz="2200" b="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fr-FR" sz="2200" b="0" dirty="0">
                <a:latin typeface="+mn-lt"/>
              </a:rPr>
              <a:t>CROUS =&gt; Bénéficiez du tarif Apprenti de </a:t>
            </a:r>
            <a:r>
              <a:rPr lang="fr-FR" sz="2200" b="0" dirty="0">
                <a:solidFill>
                  <a:srgbClr val="0070C0"/>
                </a:solidFill>
                <a:latin typeface="+mn-lt"/>
              </a:rPr>
              <a:t>30 cts / repas</a:t>
            </a:r>
            <a:r>
              <a:rPr lang="fr-FR" sz="2200" b="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, </a:t>
            </a:r>
            <a:r>
              <a:rPr lang="fr-FR" sz="2200" b="0" dirty="0">
                <a:latin typeface="+mn-lt"/>
              </a:rPr>
              <a:t>en prenant votre repas en R.U. (</a:t>
            </a:r>
            <a:r>
              <a:rPr lang="fr-FR" sz="2200" b="0" i="1" dirty="0">
                <a:latin typeface="+mn-lt"/>
              </a:rPr>
              <a:t>formule Campus</a:t>
            </a:r>
            <a:r>
              <a:rPr lang="fr-FR" sz="2200" b="0" dirty="0">
                <a:latin typeface="+mn-lt"/>
              </a:rPr>
              <a:t>) ou en cafétéria (</a:t>
            </a:r>
            <a:r>
              <a:rPr lang="fr-FR" sz="2200" b="0" i="1" dirty="0">
                <a:latin typeface="+mn-lt"/>
              </a:rPr>
              <a:t>formule Etudiante</a:t>
            </a:r>
            <a:r>
              <a:rPr lang="fr-FR" sz="2200" b="0" dirty="0">
                <a:latin typeface="+mn-lt"/>
              </a:rPr>
              <a:t>)</a:t>
            </a:r>
            <a:br>
              <a:rPr lang="fr-FR" sz="2200" b="0" dirty="0">
                <a:latin typeface="+mn-lt"/>
              </a:rPr>
            </a:br>
            <a:br>
              <a:rPr lang="fr-FR" sz="2200" b="0" dirty="0">
                <a:latin typeface="+mn-lt"/>
              </a:rPr>
            </a:br>
            <a:r>
              <a:rPr lang="fr-FR" sz="2200" dirty="0">
                <a:latin typeface="+mn-lt"/>
              </a:rPr>
              <a:t>Forfait « Hébergement »</a:t>
            </a:r>
            <a:r>
              <a:rPr lang="fr-FR" sz="2200" b="0" dirty="0">
                <a:latin typeface="+mn-lt"/>
              </a:rPr>
              <a:t> : </a:t>
            </a:r>
            <a:r>
              <a:rPr lang="fr-FR" sz="2200" dirty="0">
                <a:solidFill>
                  <a:srgbClr val="0070C0"/>
                </a:solidFill>
                <a:latin typeface="+mn-lt"/>
              </a:rPr>
              <a:t>6 € / nuitée</a:t>
            </a:r>
            <a:r>
              <a:rPr lang="fr-FR" sz="2200" b="0" dirty="0">
                <a:solidFill>
                  <a:srgbClr val="0070C0"/>
                </a:solidFill>
                <a:latin typeface="+mn-lt"/>
              </a:rPr>
              <a:t> </a:t>
            </a:r>
            <a:r>
              <a:rPr lang="fr-FR" sz="2200" b="0" dirty="0">
                <a:latin typeface="+mn-lt"/>
              </a:rPr>
              <a:t>lors des semaines ou journées de formation à l’UPPA </a:t>
            </a:r>
            <a:br>
              <a:rPr lang="fr-FR" sz="2200" b="0" dirty="0">
                <a:latin typeface="+mn-lt"/>
              </a:rPr>
            </a:br>
            <a:r>
              <a:rPr lang="fr-FR" sz="2200" b="0" u="sng" dirty="0">
                <a:latin typeface="+mn-lt"/>
              </a:rPr>
              <a:t>Condition pour en bénéficier :</a:t>
            </a:r>
            <a:r>
              <a:rPr lang="fr-FR" sz="2200" b="0" dirty="0">
                <a:latin typeface="+mn-lt"/>
              </a:rPr>
              <a:t> Avoir un loyer à payer ou toute autre solution d’hébergement générant des frais et penser aux justificatifs de paiement (à votre nom)</a:t>
            </a:r>
            <a:br>
              <a:rPr lang="fr-FR" sz="2200" b="0" dirty="0">
                <a:latin typeface="+mn-lt"/>
              </a:rPr>
            </a:br>
            <a:endParaRPr lang="fr-FR" sz="2200" i="1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6D085-4A73-43FD-8468-95843195C767}" type="slidenum">
              <a:rPr lang="fr-FR" smtClean="0"/>
              <a:pPr/>
              <a:t>8</a:t>
            </a:fld>
            <a:endParaRPr lang="fr-FR"/>
          </a:p>
        </p:txBody>
      </p:sp>
      <p:sp>
        <p:nvSpPr>
          <p:cNvPr id="8" name="Titre 6">
            <a:extLst>
              <a:ext uri="{FF2B5EF4-FFF2-40B4-BE49-F238E27FC236}">
                <a16:creationId xmlns:a16="http://schemas.microsoft.com/office/drawing/2014/main" id="{768EECD8-8B25-4F33-92C5-0E47A597EABF}"/>
              </a:ext>
            </a:extLst>
          </p:cNvPr>
          <p:cNvSpPr txBox="1">
            <a:spLocks/>
          </p:cNvSpPr>
          <p:nvPr/>
        </p:nvSpPr>
        <p:spPr>
          <a:xfrm>
            <a:off x="539552" y="604761"/>
            <a:ext cx="8229600" cy="706089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FR" sz="2800" dirty="0">
                <a:solidFill>
                  <a:srgbClr val="0070C0"/>
                </a:solidFill>
              </a:rPr>
              <a:t>LES AIDES AUX APPRENTIS, </a:t>
            </a:r>
          </a:p>
          <a:p>
            <a:pPr algn="l"/>
            <a:r>
              <a:rPr lang="fr-FR" sz="2800" i="1" dirty="0">
                <a:solidFill>
                  <a:srgbClr val="0070C0"/>
                </a:solidFill>
              </a:rPr>
              <a:t>seulement pour les contrats d’apprentissage</a:t>
            </a:r>
          </a:p>
        </p:txBody>
      </p:sp>
    </p:spTree>
    <p:extLst>
      <p:ext uri="{BB962C8B-B14F-4D97-AF65-F5344CB8AC3E}">
        <p14:creationId xmlns:p14="http://schemas.microsoft.com/office/powerpoint/2010/main" val="6157283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8782" y="476672"/>
            <a:ext cx="8481475" cy="5616624"/>
          </a:xfrm>
        </p:spPr>
        <p:txBody>
          <a:bodyPr>
            <a:normAutofit/>
          </a:bodyPr>
          <a:lstStyle/>
          <a:p>
            <a:pPr algn="l">
              <a:spcBef>
                <a:spcPts val="600"/>
              </a:spcBef>
              <a:spcAft>
                <a:spcPts val="600"/>
              </a:spcAft>
            </a:pPr>
            <a:r>
              <a:rPr lang="fr-FR" sz="2200" dirty="0">
                <a:latin typeface="+mn-lt"/>
              </a:rPr>
              <a:t>Aide au financement du permis b : forfait de 500 €</a:t>
            </a:r>
            <a:br>
              <a:rPr lang="fr-FR" sz="2200" dirty="0">
                <a:solidFill>
                  <a:srgbClr val="0070C0"/>
                </a:solidFill>
                <a:latin typeface="+mn-lt"/>
              </a:rPr>
            </a:br>
            <a:br>
              <a:rPr lang="fr-FR" sz="2200" dirty="0">
                <a:latin typeface="+mn-lt"/>
              </a:rPr>
            </a:br>
            <a:r>
              <a:rPr lang="fr-FR" sz="2200" b="0" u="sng" dirty="0">
                <a:latin typeface="+mn-lt"/>
              </a:rPr>
              <a:t>Conditions pour en bénéficier :</a:t>
            </a:r>
            <a:br>
              <a:rPr lang="fr-FR" sz="2200" b="0" dirty="0">
                <a:latin typeface="+mn-lt"/>
              </a:rPr>
            </a:br>
            <a:r>
              <a:rPr lang="fr-FR" sz="2200" b="0" dirty="0">
                <a:latin typeface="+mn-lt"/>
              </a:rPr>
              <a:t>   - 18 ans</a:t>
            </a:r>
            <a:br>
              <a:rPr lang="fr-FR" sz="2200" b="0" dirty="0">
                <a:latin typeface="+mn-lt"/>
              </a:rPr>
            </a:br>
            <a:r>
              <a:rPr lang="fr-FR" sz="2200" b="0" dirty="0">
                <a:latin typeface="+mn-lt"/>
              </a:rPr>
              <a:t>-&gt; avoir un contrat d’apprentissage en cours d’exécution au moment de la demande</a:t>
            </a:r>
            <a:br>
              <a:rPr lang="fr-FR" sz="2200" b="0" dirty="0">
                <a:latin typeface="+mn-lt"/>
              </a:rPr>
            </a:br>
            <a:r>
              <a:rPr lang="fr-FR" sz="2200" b="0" dirty="0">
                <a:latin typeface="+mn-lt"/>
              </a:rPr>
              <a:t>-&gt;  être engagé dans la préparation du permis B, peu importe l’avancée au moment de la demande (une facture </a:t>
            </a:r>
            <a:r>
              <a:rPr lang="fr-FR" sz="2200" dirty="0">
                <a:latin typeface="+mn-lt"/>
              </a:rPr>
              <a:t>acquittée</a:t>
            </a:r>
            <a:r>
              <a:rPr lang="fr-FR" sz="2200" b="0" dirty="0">
                <a:latin typeface="+mn-lt"/>
              </a:rPr>
              <a:t> d’un montant minimum de 500€ devra être fournie)</a:t>
            </a:r>
            <a:br>
              <a:rPr lang="fr-FR" sz="2200" b="0" dirty="0">
                <a:latin typeface="+mn-lt"/>
              </a:rPr>
            </a:br>
            <a:br>
              <a:rPr lang="fr-FR" sz="2200" b="0" dirty="0">
                <a:latin typeface="+mn-lt"/>
              </a:rPr>
            </a:br>
            <a:br>
              <a:rPr lang="fr-FR" sz="2200" b="0" dirty="0">
                <a:latin typeface="+mn-lt"/>
              </a:rPr>
            </a:br>
            <a:r>
              <a:rPr lang="fr-FR" sz="2200" b="0" dirty="0">
                <a:latin typeface="+mn-lt"/>
              </a:rPr>
              <a:t>Formulaire de demande téléchargeable sur : </a:t>
            </a:r>
            <a:r>
              <a:rPr lang="fr-FR" sz="2200" b="0" dirty="0">
                <a:latin typeface="+mn-lt"/>
                <a:hlinkClick r:id="rId2"/>
              </a:rPr>
              <a:t>https://www.alternance.emploi.gouv.fr/sites/default/files/2021-10/permda-0958_saisissable.pdf</a:t>
            </a:r>
            <a:r>
              <a:rPr lang="fr-FR" sz="2200" b="0" dirty="0">
                <a:latin typeface="+mn-lt"/>
              </a:rPr>
              <a:t> </a:t>
            </a:r>
            <a:br>
              <a:rPr lang="fr-FR" sz="2200" b="0" dirty="0">
                <a:latin typeface="+mn-lt"/>
              </a:rPr>
            </a:br>
            <a:endParaRPr lang="fr-FR" sz="2200" b="0" dirty="0">
              <a:latin typeface="+mn-lt"/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6D085-4A73-43FD-8468-95843195C767}" type="slidenum">
              <a:rPr lang="fr-FR" smtClean="0"/>
              <a:pPr/>
              <a:t>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23440329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4607</TotalTime>
  <Words>1279</Words>
  <Application>Microsoft Office PowerPoint</Application>
  <PresentationFormat>Affichage à l'écran (4:3)</PresentationFormat>
  <Paragraphs>206</Paragraphs>
  <Slides>15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15</vt:i4>
      </vt:variant>
    </vt:vector>
  </HeadingPairs>
  <TitlesOfParts>
    <vt:vector size="20" baseType="lpstr">
      <vt:lpstr>Arial</vt:lpstr>
      <vt:lpstr>Calibri</vt:lpstr>
      <vt:lpstr>Wingdings</vt:lpstr>
      <vt:lpstr>Wingdings 3</vt:lpstr>
      <vt:lpstr>Thème Office</vt:lpstr>
      <vt:lpstr>L’alternance à l’UPPA …c’est quoi?</vt:lpstr>
      <vt:lpstr>2 périodes de formation </vt:lpstr>
      <vt:lpstr>LES AVANTAGES DE L’ALTERNANCE ?</vt:lpstr>
      <vt:lpstr>Présentation PowerPoint</vt:lpstr>
      <vt:lpstr>Présentation PowerPoint</vt:lpstr>
      <vt:lpstr>Présentation PowerPoint</vt:lpstr>
      <vt:lpstr>L’ÉTABLISSEMENT DU CONTRAT D’ALTERNANCE</vt:lpstr>
      <vt:lpstr>Forfait « Restauration » : 3 € / repas du midi lors de semaines ou journées de formation à l’UPPA (les repas du soirs ne sont pas concernés) Condition pour en bénéficier : Être présent en formation (EduSign) + CROUS =&gt; Bénéficiez du tarif Apprenti de 30 cts / repas, en prenant votre repas en R.U. (formule Campus) ou en cafétéria (formule Etudiante)  Forfait « Hébergement » : 6 € / nuitée lors des semaines ou journées de formation à l’UPPA  Condition pour en bénéficier : Avoir un loyer à payer ou toute autre solution d’hébergement générant des frais et penser aux justificatifs de paiement (à votre nom) </vt:lpstr>
      <vt:lpstr>Aide au financement du permis b : forfait de 500 €  Conditions pour en bénéficier :    - 18 ans -&gt; avoir un contrat d’apprentissage en cours d’exécution au moment de la demande -&gt;  être engagé dans la préparation du permis B, peu importe l’avancée au moment de la demande (une facture acquittée d’un montant minimum de 500€ devra être fournie)   Formulaire de demande téléchargeable sur : https://www.alternance.emploi.gouv.fr/sites/default/files/2021-10/permda-0958_saisissable.pdf  </vt:lpstr>
      <vt:lpstr>Le fonds social formation</vt:lpstr>
      <vt:lpstr>Les aides d’action logement</vt:lpstr>
      <vt:lpstr>Les aides de la caf</vt:lpstr>
      <vt:lpstr>AIDES POUR VOTRE RECHERCHE</vt:lpstr>
      <vt:lpstr>Présentation PowerPoint</vt:lpstr>
      <vt:lpstr>Présentation PowerPoint</vt:lpstr>
    </vt:vector>
  </TitlesOfParts>
  <Company>UPPA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duchange</dc:creator>
  <cp:lastModifiedBy>Nadia HAKIMI</cp:lastModifiedBy>
  <cp:revision>524</cp:revision>
  <cp:lastPrinted>2021-02-11T10:37:57Z</cp:lastPrinted>
  <dcterms:created xsi:type="dcterms:W3CDTF">2018-06-20T08:42:50Z</dcterms:created>
  <dcterms:modified xsi:type="dcterms:W3CDTF">2026-02-25T12:26:36Z</dcterms:modified>
</cp:coreProperties>
</file>